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sldIdLst>
    <p:sldId id="257" r:id="rId5"/>
    <p:sldId id="258" r:id="rId6"/>
    <p:sldId id="259" r:id="rId7"/>
    <p:sldId id="298" r:id="rId8"/>
    <p:sldId id="310" r:id="rId9"/>
    <p:sldId id="306" r:id="rId10"/>
    <p:sldId id="311" r:id="rId11"/>
    <p:sldId id="312" r:id="rId12"/>
    <p:sldId id="263" r:id="rId13"/>
    <p:sldId id="313" r:id="rId14"/>
    <p:sldId id="262" r:id="rId15"/>
    <p:sldId id="264" r:id="rId16"/>
    <p:sldId id="318" r:id="rId17"/>
    <p:sldId id="319" r:id="rId18"/>
    <p:sldId id="321" r:id="rId19"/>
    <p:sldId id="322" r:id="rId20"/>
    <p:sldId id="323" r:id="rId21"/>
    <p:sldId id="324" r:id="rId22"/>
    <p:sldId id="325" r:id="rId23"/>
    <p:sldId id="326" r:id="rId24"/>
    <p:sldId id="317" r:id="rId25"/>
    <p:sldId id="266" r:id="rId26"/>
    <p:sldId id="329" r:id="rId27"/>
    <p:sldId id="304" r:id="rId28"/>
    <p:sldId id="294" r:id="rId29"/>
    <p:sldId id="305" r:id="rId30"/>
    <p:sldId id="296" r:id="rId31"/>
    <p:sldId id="290" r:id="rId3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D9D56E-BC49-42AF-B094-A2AE4946A6D6}" v="6" dt="2024-07-09T19:57:12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Eduardo Arias Montana" userId="e9588f56-6390-4067-aa58-5d18c36ddaa7" providerId="ADAL" clId="{68D9D56E-BC49-42AF-B094-A2AE4946A6D6}"/>
    <pc:docChg chg="undo custSel modSld">
      <pc:chgData name="Oscar Eduardo Arias Montana" userId="e9588f56-6390-4067-aa58-5d18c36ddaa7" providerId="ADAL" clId="{68D9D56E-BC49-42AF-B094-A2AE4946A6D6}" dt="2024-07-09T19:57:43.193" v="32" actId="14100"/>
      <pc:docMkLst>
        <pc:docMk/>
      </pc:docMkLst>
      <pc:sldChg chg="addSp delSp modSp mod">
        <pc:chgData name="Oscar Eduardo Arias Montana" userId="e9588f56-6390-4067-aa58-5d18c36ddaa7" providerId="ADAL" clId="{68D9D56E-BC49-42AF-B094-A2AE4946A6D6}" dt="2024-07-09T19:51:55.386" v="18" actId="14100"/>
        <pc:sldMkLst>
          <pc:docMk/>
          <pc:sldMk cId="714843622" sldId="294"/>
        </pc:sldMkLst>
        <pc:graphicFrameChg chg="add mod modGraphic">
          <ac:chgData name="Oscar Eduardo Arias Montana" userId="e9588f56-6390-4067-aa58-5d18c36ddaa7" providerId="ADAL" clId="{68D9D56E-BC49-42AF-B094-A2AE4946A6D6}" dt="2024-07-09T19:51:55.386" v="18" actId="14100"/>
          <ac:graphicFrameMkLst>
            <pc:docMk/>
            <pc:sldMk cId="714843622" sldId="294"/>
            <ac:graphicFrameMk id="4" creationId="{696F11D9-B77C-4349-542D-93E771BB47AF}"/>
          </ac:graphicFrameMkLst>
        </pc:graphicFrameChg>
        <pc:graphicFrameChg chg="del mod modGraphic">
          <ac:chgData name="Oscar Eduardo Arias Montana" userId="e9588f56-6390-4067-aa58-5d18c36ddaa7" providerId="ADAL" clId="{68D9D56E-BC49-42AF-B094-A2AE4946A6D6}" dt="2024-07-09T19:51:07.616" v="10" actId="478"/>
          <ac:graphicFrameMkLst>
            <pc:docMk/>
            <pc:sldMk cId="714843622" sldId="294"/>
            <ac:graphicFrameMk id="5" creationId="{48E6FB0F-3223-51EF-9A7B-B680424DAAFC}"/>
          </ac:graphicFrameMkLst>
        </pc:graphicFrameChg>
        <pc:picChg chg="add del mod">
          <ac:chgData name="Oscar Eduardo Arias Montana" userId="e9588f56-6390-4067-aa58-5d18c36ddaa7" providerId="ADAL" clId="{68D9D56E-BC49-42AF-B094-A2AE4946A6D6}" dt="2024-07-09T19:51:27.394" v="15" actId="478"/>
          <ac:picMkLst>
            <pc:docMk/>
            <pc:sldMk cId="714843622" sldId="294"/>
            <ac:picMk id="2" creationId="{C43FDF06-2489-06C4-876A-F8BC61CE9856}"/>
          </ac:picMkLst>
        </pc:picChg>
      </pc:sldChg>
      <pc:sldChg chg="addSp delSp modSp mod">
        <pc:chgData name="Oscar Eduardo Arias Montana" userId="e9588f56-6390-4067-aa58-5d18c36ddaa7" providerId="ADAL" clId="{68D9D56E-BC49-42AF-B094-A2AE4946A6D6}" dt="2024-07-09T19:57:43.193" v="32" actId="14100"/>
        <pc:sldMkLst>
          <pc:docMk/>
          <pc:sldMk cId="274042" sldId="296"/>
        </pc:sldMkLst>
        <pc:graphicFrameChg chg="add mod modGraphic">
          <ac:chgData name="Oscar Eduardo Arias Montana" userId="e9588f56-6390-4067-aa58-5d18c36ddaa7" providerId="ADAL" clId="{68D9D56E-BC49-42AF-B094-A2AE4946A6D6}" dt="2024-07-09T19:57:43.193" v="32" actId="14100"/>
          <ac:graphicFrameMkLst>
            <pc:docMk/>
            <pc:sldMk cId="274042" sldId="296"/>
            <ac:graphicFrameMk id="2" creationId="{25D169E6-E5B8-6587-17BE-85E92EE2E74E}"/>
          </ac:graphicFrameMkLst>
        </pc:graphicFrameChg>
        <pc:graphicFrameChg chg="del mod modGraphic">
          <ac:chgData name="Oscar Eduardo Arias Montana" userId="e9588f56-6390-4067-aa58-5d18c36ddaa7" providerId="ADAL" clId="{68D9D56E-BC49-42AF-B094-A2AE4946A6D6}" dt="2024-07-09T19:57:09.406" v="26" actId="478"/>
          <ac:graphicFrameMkLst>
            <pc:docMk/>
            <pc:sldMk cId="274042" sldId="296"/>
            <ac:graphicFrameMk id="5" creationId="{DB2704E2-7A16-A6F3-30CF-65E1460B15DE}"/>
          </ac:graphicFrameMkLst>
        </pc:graphicFrameChg>
      </pc:sldChg>
      <pc:sldChg chg="addSp delSp modSp mod">
        <pc:chgData name="Oscar Eduardo Arias Montana" userId="e9588f56-6390-4067-aa58-5d18c36ddaa7" providerId="ADAL" clId="{68D9D56E-BC49-42AF-B094-A2AE4946A6D6}" dt="2024-07-09T19:48:41.798" v="8" actId="1076"/>
        <pc:sldMkLst>
          <pc:docMk/>
          <pc:sldMk cId="2940063803" sldId="304"/>
        </pc:sldMkLst>
        <pc:graphicFrameChg chg="del mod">
          <ac:chgData name="Oscar Eduardo Arias Montana" userId="e9588f56-6390-4067-aa58-5d18c36ddaa7" providerId="ADAL" clId="{68D9D56E-BC49-42AF-B094-A2AE4946A6D6}" dt="2024-07-09T19:44:18.759" v="6" actId="478"/>
          <ac:graphicFrameMkLst>
            <pc:docMk/>
            <pc:sldMk cId="2940063803" sldId="304"/>
            <ac:graphicFrameMk id="5" creationId="{CBD8E36B-BBD7-0C0E-5570-AD07C8B55822}"/>
          </ac:graphicFrameMkLst>
        </pc:graphicFrameChg>
        <pc:picChg chg="add mod">
          <ac:chgData name="Oscar Eduardo Arias Montana" userId="e9588f56-6390-4067-aa58-5d18c36ddaa7" providerId="ADAL" clId="{68D9D56E-BC49-42AF-B094-A2AE4946A6D6}" dt="2024-07-09T19:48:41.798" v="8" actId="1076"/>
          <ac:picMkLst>
            <pc:docMk/>
            <pc:sldMk cId="2940063803" sldId="304"/>
            <ac:picMk id="3" creationId="{79409412-CEE8-61D9-BE9E-20CC81E2DDEC}"/>
          </ac:picMkLst>
        </pc:picChg>
      </pc:sldChg>
      <pc:sldChg chg="addSp delSp modSp mod">
        <pc:chgData name="Oscar Eduardo Arias Montana" userId="e9588f56-6390-4067-aa58-5d18c36ddaa7" providerId="ADAL" clId="{68D9D56E-BC49-42AF-B094-A2AE4946A6D6}" dt="2024-07-09T19:54:57.146" v="24" actId="14100"/>
        <pc:sldMkLst>
          <pc:docMk/>
          <pc:sldMk cId="570922479" sldId="305"/>
        </pc:sldMkLst>
        <pc:graphicFrameChg chg="add mod modGraphic">
          <ac:chgData name="Oscar Eduardo Arias Montana" userId="e9588f56-6390-4067-aa58-5d18c36ddaa7" providerId="ADAL" clId="{68D9D56E-BC49-42AF-B094-A2AE4946A6D6}" dt="2024-07-09T19:54:57.146" v="24" actId="14100"/>
          <ac:graphicFrameMkLst>
            <pc:docMk/>
            <pc:sldMk cId="570922479" sldId="305"/>
            <ac:graphicFrameMk id="3" creationId="{2F49B50C-48EF-EF1C-60E4-C5AD95E7744B}"/>
          </ac:graphicFrameMkLst>
        </pc:graphicFrameChg>
        <pc:graphicFrameChg chg="del modGraphic">
          <ac:chgData name="Oscar Eduardo Arias Montana" userId="e9588f56-6390-4067-aa58-5d18c36ddaa7" providerId="ADAL" clId="{68D9D56E-BC49-42AF-B094-A2AE4946A6D6}" dt="2024-07-09T19:54:45.037" v="20" actId="478"/>
          <ac:graphicFrameMkLst>
            <pc:docMk/>
            <pc:sldMk cId="570922479" sldId="305"/>
            <ac:graphicFrameMk id="5" creationId="{8FFA8A42-0A6F-380E-E88A-40E89CBFDFF7}"/>
          </ac:graphicFrameMkLst>
        </pc:graphicFrameChg>
      </pc:sldChg>
      <pc:sldChg chg="addSp delSp modSp mod">
        <pc:chgData name="Oscar Eduardo Arias Montana" userId="e9588f56-6390-4067-aa58-5d18c36ddaa7" providerId="ADAL" clId="{68D9D56E-BC49-42AF-B094-A2AE4946A6D6}" dt="2024-07-09T19:36:13.830" v="4" actId="1076"/>
        <pc:sldMkLst>
          <pc:docMk/>
          <pc:sldMk cId="1729906272" sldId="329"/>
        </pc:sldMkLst>
        <pc:graphicFrameChg chg="del mod">
          <ac:chgData name="Oscar Eduardo Arias Montana" userId="e9588f56-6390-4067-aa58-5d18c36ddaa7" providerId="ADAL" clId="{68D9D56E-BC49-42AF-B094-A2AE4946A6D6}" dt="2024-07-09T19:36:01.784" v="1" actId="478"/>
          <ac:graphicFrameMkLst>
            <pc:docMk/>
            <pc:sldMk cId="1729906272" sldId="329"/>
            <ac:graphicFrameMk id="2" creationId="{9346FDE1-C0E0-38AD-5A9B-D7C8FA5793B4}"/>
          </ac:graphicFrameMkLst>
        </pc:graphicFrameChg>
        <pc:picChg chg="add mod">
          <ac:chgData name="Oscar Eduardo Arias Montana" userId="e9588f56-6390-4067-aa58-5d18c36ddaa7" providerId="ADAL" clId="{68D9D56E-BC49-42AF-B094-A2AE4946A6D6}" dt="2024-07-09T19:36:13.830" v="4" actId="1076"/>
          <ac:picMkLst>
            <pc:docMk/>
            <pc:sldMk cId="1729906272" sldId="329"/>
            <ac:picMk id="3" creationId="{7F73FE26-0AD1-2B89-05F8-DB42A68354F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ARPETA%20GRUPO%20RELACION%20ESTADO%20CIUDADANO\Reporte%201%20de%20enero%20al%2030%20de%20junio%20d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419"/>
              <a:t>TIPO  DE TRAMITE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'TIPO TRAMITE ENCUESTA'!$B$3:$B$6</c:f>
              <c:strCache>
                <c:ptCount val="4"/>
                <c:pt idx="0">
                  <c:v>Planes de vuelo</c:v>
                </c:pt>
                <c:pt idx="1">
                  <c:v>Reglamentación Aeronáutica</c:v>
                </c:pt>
                <c:pt idx="2">
                  <c:v>Permiso de Alturas</c:v>
                </c:pt>
                <c:pt idx="3">
                  <c:v>Tramites de Licencia</c:v>
                </c:pt>
              </c:strCache>
            </c:strRef>
          </c:cat>
          <c:val>
            <c:numRef>
              <c:f>'TIPO TRAMITE ENCUESTA'!$C$3:$C$6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69-44C3-A36C-950084889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5394815"/>
        <c:axId val="2047228399"/>
        <c:axId val="0"/>
      </c:bar3DChart>
      <c:catAx>
        <c:axId val="48539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7228399"/>
        <c:crosses val="autoZero"/>
        <c:auto val="1"/>
        <c:lblAlgn val="ctr"/>
        <c:lblOffset val="100"/>
        <c:noMultiLvlLbl val="0"/>
      </c:catAx>
      <c:valAx>
        <c:axId val="2047228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8539481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7AD4C-C988-4A9E-AB31-4562BF754B8A}" type="datetimeFigureOut">
              <a:rPr lang="es-CO" smtClean="0"/>
              <a:t>10/07/2024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6EC27-8B02-40DC-B86A-A06DEBA6B28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623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af76bff520_0_38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1af76bff52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1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af76bff520_0_30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1af76bff52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9537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7607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9994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7780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787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3899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73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af76bff520_0_4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1af76bff520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117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f76bff520_0_5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af76bff52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f76bff520_0_5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af76bff52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1423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f76bff520_0_5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af76bff52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4860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f76bff520_0_5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af76bff52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74551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f76bff520_0_5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af76bff52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0171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f76bff520_0_59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af76bff520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42459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af76bff520_0_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1af76bff52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af76bff520_0_4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1af76bff52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6168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490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af76bff520_0_13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1af76bff52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028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af76bff520_0_13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1af76bff52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0280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af76bff520_0_13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1af76bff52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829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af76bff520_0_38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77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1af76bff52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pic>
        <p:nvPicPr>
          <p:cNvPr id="21" name="Google Shape;21;p8" descr="Graphical user interface, applicati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44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8"/>
          <p:cNvSpPr/>
          <p:nvPr/>
        </p:nvSpPr>
        <p:spPr>
          <a:xfrm>
            <a:off x="8144435" y="448096"/>
            <a:ext cx="4038600" cy="88545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99159" y="-446111"/>
            <a:ext cx="2812158" cy="2173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871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329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601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9" descr="Graphical user interface, applicati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44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31" name="Google Shape;31;p9"/>
          <p:cNvSpPr/>
          <p:nvPr/>
        </p:nvSpPr>
        <p:spPr>
          <a:xfrm>
            <a:off x="8153400" y="407755"/>
            <a:ext cx="4038600" cy="88545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9"/>
          <p:cNvSpPr/>
          <p:nvPr/>
        </p:nvSpPr>
        <p:spPr>
          <a:xfrm>
            <a:off x="8144435" y="448096"/>
            <a:ext cx="4038600" cy="88545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99159" y="-446111"/>
            <a:ext cx="2812158" cy="2173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005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04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12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1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71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76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355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73603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/>
        </p:nvSpPr>
        <p:spPr>
          <a:xfrm>
            <a:off x="469783" y="5007451"/>
            <a:ext cx="33501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Secretaria General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Grupo Relación Estado - Ciudadano 2024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156543" y="577887"/>
            <a:ext cx="2817251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Bogotá D.C 2024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5;p1">
            <a:extLst>
              <a:ext uri="{FF2B5EF4-FFF2-40B4-BE49-F238E27FC236}">
                <a16:creationId xmlns:a16="http://schemas.microsoft.com/office/drawing/2014/main" id="{3A1C9215-CE8F-1A5A-9056-33F3AAE5410F}"/>
              </a:ext>
            </a:extLst>
          </p:cNvPr>
          <p:cNvSpPr txBox="1"/>
          <p:nvPr/>
        </p:nvSpPr>
        <p:spPr>
          <a:xfrm>
            <a:off x="469783" y="2339984"/>
            <a:ext cx="75515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INFORME TRIMESTRAL PQRSD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Google Shape;95;p1">
            <a:extLst>
              <a:ext uri="{FF2B5EF4-FFF2-40B4-BE49-F238E27FC236}">
                <a16:creationId xmlns:a16="http://schemas.microsoft.com/office/drawing/2014/main" id="{BDF2053B-64B1-DF65-529C-61B1E3AC1237}"/>
              </a:ext>
            </a:extLst>
          </p:cNvPr>
          <p:cNvSpPr txBox="1"/>
          <p:nvPr/>
        </p:nvSpPr>
        <p:spPr>
          <a:xfrm>
            <a:off x="469782" y="3429000"/>
            <a:ext cx="75515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cs typeface="Arial"/>
                <a:sym typeface="Montserrat"/>
              </a:rPr>
              <a:t>Segundo Trimestre 2024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802DF44C-C8AD-1222-FBD3-E871E6BD5761}"/>
              </a:ext>
            </a:extLst>
          </p:cNvPr>
          <p:cNvSpPr txBox="1"/>
          <p:nvPr/>
        </p:nvSpPr>
        <p:spPr>
          <a:xfrm>
            <a:off x="4113133" y="6300588"/>
            <a:ext cx="33501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www.aerocivil.gov.co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881EB92-5728-068E-BC66-8C62DB94D43D}"/>
              </a:ext>
            </a:extLst>
          </p:cNvPr>
          <p:cNvSpPr txBox="1"/>
          <p:nvPr/>
        </p:nvSpPr>
        <p:spPr>
          <a:xfrm>
            <a:off x="5752056" y="6223703"/>
            <a:ext cx="31972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E911863-6750-B551-71BB-408C11506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27" y="1283408"/>
            <a:ext cx="9184311" cy="4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7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af76bff520_0_30"/>
          <p:cNvSpPr txBox="1"/>
          <p:nvPr/>
        </p:nvSpPr>
        <p:spPr>
          <a:xfrm>
            <a:off x="1129389" y="884421"/>
            <a:ext cx="70806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Porcentaje de Recepción Trimestral por Canal de Atención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986A7F-8457-EC0B-50B0-010C659F00E4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0F4FC5-6F55-9B26-1544-B71F1F83B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62157"/>
              </p:ext>
            </p:extLst>
          </p:nvPr>
        </p:nvGraphicFramePr>
        <p:xfrm>
          <a:off x="864066" y="3607267"/>
          <a:ext cx="3414319" cy="1174458"/>
        </p:xfrm>
        <a:graphic>
          <a:graphicData uri="http://schemas.openxmlformats.org/drawingml/2006/table">
            <a:tbl>
              <a:tblPr/>
              <a:tblGrid>
                <a:gridCol w="1505236">
                  <a:extLst>
                    <a:ext uri="{9D8B030D-6E8A-4147-A177-3AD203B41FA5}">
                      <a16:colId xmlns:a16="http://schemas.microsoft.com/office/drawing/2014/main" val="3191109971"/>
                    </a:ext>
                  </a:extLst>
                </a:gridCol>
                <a:gridCol w="1909083">
                  <a:extLst>
                    <a:ext uri="{9D8B030D-6E8A-4147-A177-3AD203B41FA5}">
                      <a16:colId xmlns:a16="http://schemas.microsoft.com/office/drawing/2014/main" val="3750731079"/>
                    </a:ext>
                  </a:extLst>
                </a:gridCol>
              </a:tblGrid>
              <a:tr h="1957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CANAL DE ATENCION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DE PQRSD TRIMESTRE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74630"/>
                  </a:ext>
                </a:extLst>
              </a:tr>
              <a:tr h="19574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TRÁMITES EN LÍNEA SIGA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8024"/>
                  </a:ext>
                </a:extLst>
              </a:tr>
              <a:tr h="19574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CORREO ELECTRONICO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745153"/>
                  </a:ext>
                </a:extLst>
              </a:tr>
              <a:tr h="19574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229627"/>
                  </a:ext>
                </a:extLst>
              </a:tr>
              <a:tr h="19574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PQRD WEB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51854"/>
                  </a:ext>
                </a:extLst>
              </a:tr>
              <a:tr h="19574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47139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C451A735-0B13-7023-0273-465EC077E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935" y="1934520"/>
            <a:ext cx="6481718" cy="38904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708800" y="953112"/>
            <a:ext cx="70806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Consultas ciudadanas </a:t>
            </a: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1994CEF-E5A6-1E40-F874-6A3A11A97812}"/>
              </a:ext>
            </a:extLst>
          </p:cNvPr>
          <p:cNvSpPr txBox="1"/>
          <p:nvPr/>
        </p:nvSpPr>
        <p:spPr>
          <a:xfrm>
            <a:off x="708799" y="1801641"/>
            <a:ext cx="108886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700" dirty="0">
                <a:latin typeface="Montserrat" panose="00000500000000000000" pitchFamily="2" charset="0"/>
              </a:rPr>
              <a:t>El Grupo Relación Estado – Ciudadano, como parte de sus funciones realiza la atención de solicitudes de información y orientación a los ciudadanos y grupos de interés por los diferentes canales. </a:t>
            </a:r>
          </a:p>
          <a:p>
            <a:pPr algn="just"/>
            <a:endParaRPr lang="es-ES" sz="1700" dirty="0">
              <a:latin typeface="Montserrat" panose="00000500000000000000" pitchFamily="2" charset="0"/>
            </a:endParaRPr>
          </a:p>
          <a:p>
            <a:pPr algn="just"/>
            <a:r>
              <a:rPr lang="es-ES" sz="1700" dirty="0">
                <a:latin typeface="Montserrat" panose="00000500000000000000" pitchFamily="2" charset="0"/>
              </a:rPr>
              <a:t>A continuación, se presentan las interacciones atendidas durante el segundo trimestre del año 2024, por:</a:t>
            </a:r>
            <a:endParaRPr lang="es-CO" sz="1700" dirty="0">
              <a:latin typeface="Montserrat" panose="00000500000000000000" pitchFamily="2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32031A-8631-66D6-905E-F7D86DBC5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787" y="3429000"/>
            <a:ext cx="5150143" cy="2755631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68445E4-4086-69F2-D860-1D370BD54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122393"/>
              </p:ext>
            </p:extLst>
          </p:nvPr>
        </p:nvGraphicFramePr>
        <p:xfrm>
          <a:off x="889233" y="4403245"/>
          <a:ext cx="3548543" cy="1284492"/>
        </p:xfrm>
        <a:graphic>
          <a:graphicData uri="http://schemas.openxmlformats.org/drawingml/2006/table">
            <a:tbl>
              <a:tblPr/>
              <a:tblGrid>
                <a:gridCol w="2693472">
                  <a:extLst>
                    <a:ext uri="{9D8B030D-6E8A-4147-A177-3AD203B41FA5}">
                      <a16:colId xmlns:a16="http://schemas.microsoft.com/office/drawing/2014/main" val="2218296098"/>
                    </a:ext>
                  </a:extLst>
                </a:gridCol>
                <a:gridCol w="855071">
                  <a:extLst>
                    <a:ext uri="{9D8B030D-6E8A-4147-A177-3AD203B41FA5}">
                      <a16:colId xmlns:a16="http://schemas.microsoft.com/office/drawing/2014/main" val="421080437"/>
                    </a:ext>
                  </a:extLst>
                </a:gridCol>
              </a:tblGrid>
              <a:tr h="21408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CANALES DE ATENCION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86269"/>
                  </a:ext>
                </a:extLst>
              </a:tr>
              <a:tr h="21408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CONSULTAS CORREO ELECTRONICO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926886"/>
                  </a:ext>
                </a:extLst>
              </a:tr>
              <a:tr h="21408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ORREO ELECTRONICO (CONSULTA TUTELAS)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95846"/>
                  </a:ext>
                </a:extLst>
              </a:tr>
              <a:tr h="21408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 PRESENCIAL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40545"/>
                  </a:ext>
                </a:extLst>
              </a:tr>
              <a:tr h="21408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 TELEFONICA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00782"/>
                  </a:ext>
                </a:extLst>
              </a:tr>
              <a:tr h="21408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478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708800" y="953112"/>
            <a:ext cx="70806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dk1"/>
                </a:solidFill>
                <a:latin typeface="Montserrat"/>
                <a:sym typeface="Montserrat"/>
              </a:rPr>
              <a:t>Envios de correspondencia</a:t>
            </a: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1994CEF-E5A6-1E40-F874-6A3A11A97812}"/>
              </a:ext>
            </a:extLst>
          </p:cNvPr>
          <p:cNvSpPr txBox="1"/>
          <p:nvPr/>
        </p:nvSpPr>
        <p:spPr>
          <a:xfrm>
            <a:off x="651655" y="1801641"/>
            <a:ext cx="108886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>
                <a:latin typeface="Montserrat" panose="00000500000000000000" pitchFamily="2" charset="0"/>
              </a:rPr>
              <a:t>Durante el segundo trimestre del año 2024 se han realizado 4.291 envíos, con la siguiente clasificación: </a:t>
            </a:r>
            <a:endParaRPr lang="es-CO" sz="1500" dirty="0">
              <a:latin typeface="Montserrat" panose="00000500000000000000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562F9AF-3A79-D87E-4A21-11DB44E95D47}"/>
              </a:ext>
            </a:extLst>
          </p:cNvPr>
          <p:cNvSpPr txBox="1"/>
          <p:nvPr/>
        </p:nvSpPr>
        <p:spPr>
          <a:xfrm>
            <a:off x="8286160" y="5043340"/>
            <a:ext cx="27620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/>
              <a:t>Fuente aplicación Sipost – servicios postales nacionales 4/72</a:t>
            </a: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216511F-1DC6-A2E3-3219-AA69DD339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00" y="2383949"/>
            <a:ext cx="3443750" cy="20901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5FD2999-8886-70E0-8D68-CB50B4601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0322" y="2383949"/>
            <a:ext cx="3443751" cy="207282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FFC1A52-17B8-4655-9F25-EA14E5F9C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1679" y="2370748"/>
            <a:ext cx="3443750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17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717853" y="824591"/>
            <a:ext cx="87560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dk1"/>
                </a:solidFill>
                <a:latin typeface="Montserrat"/>
                <a:sym typeface="Montserrat"/>
              </a:rPr>
              <a:t>Envios de correspondencia postal por dependencia</a:t>
            </a:r>
            <a:endParaRPr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A2D70DF-BB09-BD47-F9A3-404A7E27A504}"/>
              </a:ext>
            </a:extLst>
          </p:cNvPr>
          <p:cNvSpPr txBox="1"/>
          <p:nvPr/>
        </p:nvSpPr>
        <p:spPr>
          <a:xfrm>
            <a:off x="9473938" y="6236516"/>
            <a:ext cx="23944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/>
              <a:t>Fuente aplicación Sipost – servicios postales nacionales 4/72</a:t>
            </a:r>
          </a:p>
          <a:p>
            <a:endParaRPr lang="es-CO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900E15-51F5-190B-06AD-579DF585D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33943"/>
              </p:ext>
            </p:extLst>
          </p:nvPr>
        </p:nvGraphicFramePr>
        <p:xfrm>
          <a:off x="1753299" y="1677798"/>
          <a:ext cx="8062208" cy="4499165"/>
        </p:xfrm>
        <a:graphic>
          <a:graphicData uri="http://schemas.openxmlformats.org/drawingml/2006/table">
            <a:tbl>
              <a:tblPr/>
              <a:tblGrid>
                <a:gridCol w="4506387">
                  <a:extLst>
                    <a:ext uri="{9D8B030D-6E8A-4147-A177-3AD203B41FA5}">
                      <a16:colId xmlns:a16="http://schemas.microsoft.com/office/drawing/2014/main" val="245060474"/>
                    </a:ext>
                  </a:extLst>
                </a:gridCol>
                <a:gridCol w="704123">
                  <a:extLst>
                    <a:ext uri="{9D8B030D-6E8A-4147-A177-3AD203B41FA5}">
                      <a16:colId xmlns:a16="http://schemas.microsoft.com/office/drawing/2014/main" val="1204517883"/>
                    </a:ext>
                  </a:extLst>
                </a:gridCol>
                <a:gridCol w="704123">
                  <a:extLst>
                    <a:ext uri="{9D8B030D-6E8A-4147-A177-3AD203B41FA5}">
                      <a16:colId xmlns:a16="http://schemas.microsoft.com/office/drawing/2014/main" val="3853351188"/>
                    </a:ext>
                  </a:extLst>
                </a:gridCol>
                <a:gridCol w="704123">
                  <a:extLst>
                    <a:ext uri="{9D8B030D-6E8A-4147-A177-3AD203B41FA5}">
                      <a16:colId xmlns:a16="http://schemas.microsoft.com/office/drawing/2014/main" val="2936002324"/>
                    </a:ext>
                  </a:extLst>
                </a:gridCol>
                <a:gridCol w="1443452">
                  <a:extLst>
                    <a:ext uri="{9D8B030D-6E8A-4147-A177-3AD203B41FA5}">
                      <a16:colId xmlns:a16="http://schemas.microsoft.com/office/drawing/2014/main" val="2887026731"/>
                    </a:ext>
                  </a:extLst>
                </a:gridCol>
              </a:tblGrid>
              <a:tr h="17633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CORRESPONDENCIA ENVIADA A DIRECCION POSTAL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0350"/>
                  </a:ext>
                </a:extLst>
              </a:tr>
              <a:tr h="451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DEPENDENCIA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TOTAL, CORRESPONDENCIA ENVIADA POR DEPENDENCIA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699387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DISCIPLINARIO INTERNO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08844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DE AUTORIDAD A LA SEGURIDAD DE AVIACION CIVIL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716277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AMBIENTAL Y CONTROL DE FAUNA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91160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DOCUMENTAL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704163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 DE AERONAVEGABILIDAD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856861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 DE OPERACIONES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327456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INVESTIGACIONES Y SANCIONES A LAS INFRACCIONES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956726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JURISDICCION COACTIVA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591648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AERONAUTICO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777345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DE LA AVIACION CIVIL Y FACILITACION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6028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DE CONCESIONES AEROPORTUARIAS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296216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CENTRO DE ESTUDIOS AERONAUTICOS -CEA 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840652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ASERPACI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705514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 Y RELACIONAMIENTO INSTITUCIONAL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323686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DE AUTORIDAD A LOS SERVICIOS AEREOS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066371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GENERAL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179259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REGIONAL ORIENTE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350916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 SEGURIDAD OPERACIONAL REGIONAL OCCIDENTE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388050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LIQUIDACION DE PRESTACIONES Y NOMINA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053039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AERONAUTICA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563433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Y SALUD EN EL TRABAJO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023325"/>
                  </a:ext>
                </a:extLst>
              </a:tr>
              <a:tr h="16794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DE LA INFORMACION</a:t>
                      </a:r>
                    </a:p>
                  </a:txBody>
                  <a:tcPr marL="8121" marR="8121" marT="81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68827"/>
                  </a:ext>
                </a:extLst>
              </a:tr>
              <a:tr h="176339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1" marR="8121" marT="81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37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3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651655" y="962166"/>
            <a:ext cx="818170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tx1"/>
                </a:solidFill>
                <a:latin typeface="Montserrat"/>
                <a:sym typeface="Montserrat"/>
              </a:rPr>
              <a:t>Motivos devolución de correspondencia postal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1994CEF-E5A6-1E40-F874-6A3A11A97812}"/>
              </a:ext>
            </a:extLst>
          </p:cNvPr>
          <p:cNvSpPr txBox="1"/>
          <p:nvPr/>
        </p:nvSpPr>
        <p:spPr>
          <a:xfrm>
            <a:off x="651655" y="1533857"/>
            <a:ext cx="10888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Montserrat" panose="00000500000000000000" pitchFamily="2" charset="0"/>
              </a:rPr>
              <a:t>Durante el segundo trimestre del año 2024 se presentaron 35 devoluciones de correspondencia, con las siguientes causales:</a:t>
            </a:r>
            <a:endParaRPr lang="es-CO" dirty="0">
              <a:latin typeface="Montserrat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9E0E4AB-0AE7-8824-3216-69A0EAB78377}"/>
              </a:ext>
            </a:extLst>
          </p:cNvPr>
          <p:cNvSpPr txBox="1"/>
          <p:nvPr/>
        </p:nvSpPr>
        <p:spPr>
          <a:xfrm>
            <a:off x="9266548" y="6136258"/>
            <a:ext cx="4000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/>
              <a:t>Fuente aplicación Sipost – servicios postales nacionales 4/72</a:t>
            </a:r>
          </a:p>
          <a:p>
            <a:endParaRPr lang="es-CO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C4362B1-5E14-3473-EFC6-18D8B5D49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74976"/>
              </p:ext>
            </p:extLst>
          </p:nvPr>
        </p:nvGraphicFramePr>
        <p:xfrm>
          <a:off x="766273" y="2948782"/>
          <a:ext cx="4634669" cy="1963921"/>
        </p:xfrm>
        <a:graphic>
          <a:graphicData uri="http://schemas.openxmlformats.org/drawingml/2006/table">
            <a:tbl>
              <a:tblPr/>
              <a:tblGrid>
                <a:gridCol w="1210734">
                  <a:extLst>
                    <a:ext uri="{9D8B030D-6E8A-4147-A177-3AD203B41FA5}">
                      <a16:colId xmlns:a16="http://schemas.microsoft.com/office/drawing/2014/main" val="623302825"/>
                    </a:ext>
                  </a:extLst>
                </a:gridCol>
                <a:gridCol w="1107988">
                  <a:extLst>
                    <a:ext uri="{9D8B030D-6E8A-4147-A177-3AD203B41FA5}">
                      <a16:colId xmlns:a16="http://schemas.microsoft.com/office/drawing/2014/main" val="670572577"/>
                    </a:ext>
                  </a:extLst>
                </a:gridCol>
                <a:gridCol w="1182966">
                  <a:extLst>
                    <a:ext uri="{9D8B030D-6E8A-4147-A177-3AD203B41FA5}">
                      <a16:colId xmlns:a16="http://schemas.microsoft.com/office/drawing/2014/main" val="3981220729"/>
                    </a:ext>
                  </a:extLst>
                </a:gridCol>
                <a:gridCol w="1132981">
                  <a:extLst>
                    <a:ext uri="{9D8B030D-6E8A-4147-A177-3AD203B41FA5}">
                      <a16:colId xmlns:a16="http://schemas.microsoft.com/office/drawing/2014/main" val="838735726"/>
                    </a:ext>
                  </a:extLst>
                </a:gridCol>
              </a:tblGrid>
              <a:tr h="1636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MOTIVO  DEVOLUCION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983682"/>
                  </a:ext>
                </a:extLst>
              </a:tr>
              <a:tr h="1636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446044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REHUSADO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807058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EXISTE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066784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RECLAMADO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25344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RESIDE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570969"/>
                  </a:ext>
                </a:extLst>
              </a:tr>
              <a:tr h="19227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DIRECCION ERRADA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030373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DESCONOCIDO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339586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MAYOR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926755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850724"/>
                  </a:ext>
                </a:extLst>
              </a:tr>
              <a:tr h="16360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88255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B60DA4B-B8EA-6040-1179-576D7B7CC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588" y="2486826"/>
            <a:ext cx="5670139" cy="34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0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651655" y="962166"/>
            <a:ext cx="818170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tx1"/>
                </a:solidFill>
                <a:latin typeface="Montserrat"/>
                <a:sym typeface="Montserrat"/>
              </a:rPr>
              <a:t>Devoluciones de correspondencia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1994CEF-E5A6-1E40-F874-6A3A11A97812}"/>
              </a:ext>
            </a:extLst>
          </p:cNvPr>
          <p:cNvSpPr txBox="1"/>
          <p:nvPr/>
        </p:nvSpPr>
        <p:spPr>
          <a:xfrm>
            <a:off x="651655" y="1533857"/>
            <a:ext cx="10888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Montserrat" panose="00000500000000000000" pitchFamily="2" charset="0"/>
              </a:rPr>
              <a:t>Las dependencias con devoluciones de documentos son:</a:t>
            </a:r>
            <a:endParaRPr lang="es-CO" dirty="0">
              <a:latin typeface="Montserrat" panose="000005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C22851C-93F0-9EAA-2130-6910DB538C73}"/>
              </a:ext>
            </a:extLst>
          </p:cNvPr>
          <p:cNvSpPr txBox="1"/>
          <p:nvPr/>
        </p:nvSpPr>
        <p:spPr>
          <a:xfrm>
            <a:off x="9266549" y="6136258"/>
            <a:ext cx="2714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/>
              <a:t>Fuente aplicación Sipost – servicios postales nacionales 4/72</a:t>
            </a:r>
          </a:p>
          <a:p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BBC4DA3-343E-E51D-A61B-D8224CC97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40968"/>
              </p:ext>
            </p:extLst>
          </p:nvPr>
        </p:nvGraphicFramePr>
        <p:xfrm>
          <a:off x="1982624" y="2350093"/>
          <a:ext cx="7768127" cy="2974052"/>
        </p:xfrm>
        <a:graphic>
          <a:graphicData uri="http://schemas.openxmlformats.org/drawingml/2006/table">
            <a:tbl>
              <a:tblPr/>
              <a:tblGrid>
                <a:gridCol w="5139812">
                  <a:extLst>
                    <a:ext uri="{9D8B030D-6E8A-4147-A177-3AD203B41FA5}">
                      <a16:colId xmlns:a16="http://schemas.microsoft.com/office/drawing/2014/main" val="1839431760"/>
                    </a:ext>
                  </a:extLst>
                </a:gridCol>
                <a:gridCol w="876105">
                  <a:extLst>
                    <a:ext uri="{9D8B030D-6E8A-4147-A177-3AD203B41FA5}">
                      <a16:colId xmlns:a16="http://schemas.microsoft.com/office/drawing/2014/main" val="883024289"/>
                    </a:ext>
                  </a:extLst>
                </a:gridCol>
                <a:gridCol w="876105">
                  <a:extLst>
                    <a:ext uri="{9D8B030D-6E8A-4147-A177-3AD203B41FA5}">
                      <a16:colId xmlns:a16="http://schemas.microsoft.com/office/drawing/2014/main" val="525881791"/>
                    </a:ext>
                  </a:extLst>
                </a:gridCol>
                <a:gridCol w="876105">
                  <a:extLst>
                    <a:ext uri="{9D8B030D-6E8A-4147-A177-3AD203B41FA5}">
                      <a16:colId xmlns:a16="http://schemas.microsoft.com/office/drawing/2014/main" val="1114326379"/>
                    </a:ext>
                  </a:extLst>
                </a:gridCol>
              </a:tblGrid>
              <a:tr h="2826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DEPENDENCIAS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DE DEVOLUCIONES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196837"/>
                  </a:ext>
                </a:extLst>
              </a:tr>
              <a:tr h="2691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659891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AEROP  INTER JOSE MARIA CORDOVA. RIONEGRO – ANTIOQUIA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883293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JURISDICCION COACTIVA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854268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 Y RELACIONAMIENTO INSTITUCIONAL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223741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DISCIPLINARIO INTERNO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939535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ASERPACI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949778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 DE OPERACIONES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545102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AMBIENTAL Y CONTROL DE FAUNA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281152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CENTRO DE ESTUDIOS AERONAUTICOS -CEA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275207"/>
                  </a:ext>
                </a:extLst>
              </a:tr>
              <a:tr h="26914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25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6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651655" y="687431"/>
            <a:ext cx="1055188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dk1"/>
                </a:solidFill>
                <a:latin typeface="Montserrat"/>
                <a:sym typeface="Montserrat"/>
              </a:rPr>
              <a:t>Envios de correo electrónico certificado por dependencia</a:t>
            </a:r>
            <a:endParaRPr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774B023-B616-6DE2-2100-8CB7D4B14803}"/>
              </a:ext>
            </a:extLst>
          </p:cNvPr>
          <p:cNvSpPr txBox="1"/>
          <p:nvPr/>
        </p:nvSpPr>
        <p:spPr>
          <a:xfrm>
            <a:off x="8941808" y="6494154"/>
            <a:ext cx="4000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/>
              <a:t>Fuente aplicación Sipost – servicios postales nacionales 4/72</a:t>
            </a: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40CEE96-2E08-069D-4229-9763BB7EA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414" y="1222867"/>
            <a:ext cx="8839430" cy="513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47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651655" y="687431"/>
            <a:ext cx="1055188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dk1"/>
                </a:solidFill>
                <a:latin typeface="Montserrat"/>
                <a:sym typeface="Montserrat"/>
              </a:rPr>
              <a:t>Envios de correo electrónico certificado por dependencia</a:t>
            </a:r>
            <a:endParaRPr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774B023-B616-6DE2-2100-8CB7D4B14803}"/>
              </a:ext>
            </a:extLst>
          </p:cNvPr>
          <p:cNvSpPr txBox="1"/>
          <p:nvPr/>
        </p:nvSpPr>
        <p:spPr>
          <a:xfrm>
            <a:off x="8941808" y="6415181"/>
            <a:ext cx="4000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/>
              <a:t>Fuente aplicación Sipost – servicios postales nacionales 4/72</a:t>
            </a:r>
          </a:p>
          <a:p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09E0A3-4997-37DD-BBE9-EBA7F5B92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848" y="1258350"/>
            <a:ext cx="8858773" cy="512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03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/>
        </p:nvSpPr>
        <p:spPr>
          <a:xfrm>
            <a:off x="1156543" y="577887"/>
            <a:ext cx="2817251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Bogotá D.C 2024</a:t>
            </a:r>
            <a:endParaRPr dirty="0"/>
          </a:p>
        </p:txBody>
      </p:sp>
      <p:sp>
        <p:nvSpPr>
          <p:cNvPr id="2" name="Google Shape;95;p1">
            <a:extLst>
              <a:ext uri="{FF2B5EF4-FFF2-40B4-BE49-F238E27FC236}">
                <a16:creationId xmlns:a16="http://schemas.microsoft.com/office/drawing/2014/main" id="{3A1C9215-CE8F-1A5A-9056-33F3AAE5410F}"/>
              </a:ext>
            </a:extLst>
          </p:cNvPr>
          <p:cNvSpPr txBox="1"/>
          <p:nvPr/>
        </p:nvSpPr>
        <p:spPr>
          <a:xfrm>
            <a:off x="469783" y="2339984"/>
            <a:ext cx="755158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ENCUESTA DE SATISFACCIÓN</a:t>
            </a:r>
            <a:endParaRPr dirty="0"/>
          </a:p>
        </p:txBody>
      </p:sp>
      <p:sp>
        <p:nvSpPr>
          <p:cNvPr id="3" name="Google Shape;95;p1">
            <a:extLst>
              <a:ext uri="{FF2B5EF4-FFF2-40B4-BE49-F238E27FC236}">
                <a16:creationId xmlns:a16="http://schemas.microsoft.com/office/drawing/2014/main" id="{BDF2053B-64B1-DF65-529C-61B1E3AC1237}"/>
              </a:ext>
            </a:extLst>
          </p:cNvPr>
          <p:cNvSpPr txBox="1"/>
          <p:nvPr/>
        </p:nvSpPr>
        <p:spPr>
          <a:xfrm>
            <a:off x="469782" y="3429000"/>
            <a:ext cx="755158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dk1"/>
                </a:solidFill>
                <a:latin typeface="Montserrat"/>
                <a:sym typeface="Montserrat"/>
              </a:rPr>
              <a:t>Segundo Trimestre 2024</a:t>
            </a:r>
            <a:endParaRPr sz="1100" dirty="0"/>
          </a:p>
        </p:txBody>
      </p:sp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802DF44C-C8AD-1222-FBD3-E871E6BD5761}"/>
              </a:ext>
            </a:extLst>
          </p:cNvPr>
          <p:cNvSpPr txBox="1"/>
          <p:nvPr/>
        </p:nvSpPr>
        <p:spPr>
          <a:xfrm>
            <a:off x="4113133" y="6300588"/>
            <a:ext cx="33501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www.aerocivil.gov.co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024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/>
        </p:nvSpPr>
        <p:spPr>
          <a:xfrm>
            <a:off x="653353" y="1458364"/>
            <a:ext cx="70806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Presentación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F95F8AC-FB14-6B73-F2D5-3071738B674B}"/>
              </a:ext>
            </a:extLst>
          </p:cNvPr>
          <p:cNvSpPr txBox="1"/>
          <p:nvPr/>
        </p:nvSpPr>
        <p:spPr>
          <a:xfrm>
            <a:off x="653353" y="2416590"/>
            <a:ext cx="10563159" cy="2302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Arial"/>
                <a:sym typeface="Arial"/>
              </a:rPr>
              <a:t>El presente documento contiene el Informe de Peticiones, Quejas, Reclamos, Sugerencias y Denuncias (PQRSD) recibidas en la Aerocivil durante segundo trimestre de 2024, del 01 de abril al 30 de junio 2024.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Arial"/>
                <a:sym typeface="Arial"/>
              </a:rPr>
              <a:t> 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Arial"/>
                <a:sym typeface="Arial"/>
              </a:rPr>
              <a:t>La fuente de información para la elaboración de este informe se encuentra  en el Sistema de Gestión de Documentos Electrónicos de Archivo - SGDEA, en el cual se registran todas las comunicaciones oficiales recibidas en la entidad por parte de los ciudadanos y grupos de interés, a través de los diferentes canales de atención. 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Arial"/>
                <a:sym typeface="Arial"/>
              </a:rPr>
              <a:t> 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Times New Roman" panose="02020603050405020304" pitchFamily="18" charset="0"/>
                <a:cs typeface="Arial"/>
                <a:sym typeface="Arial"/>
              </a:rPr>
              <a:t>Así mismo, se presentan los resultados de la encuesta de satisfacción de servicio al ciudadano, a fin de generar acciones de mejora continua en la prestación del servicio.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af76bff520_0_49"/>
          <p:cNvSpPr txBox="1"/>
          <p:nvPr/>
        </p:nvSpPr>
        <p:spPr>
          <a:xfrm>
            <a:off x="1018012" y="888158"/>
            <a:ext cx="70806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dk1"/>
                </a:solidFill>
                <a:latin typeface="Montserrat"/>
                <a:sym typeface="Montserrat"/>
              </a:rPr>
              <a:t>Resultados encuesta de satisfacción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3834A4F-74EC-9A7D-5839-80073A4A74DD}"/>
              </a:ext>
            </a:extLst>
          </p:cNvPr>
          <p:cNvSpPr txBox="1"/>
          <p:nvPr/>
        </p:nvSpPr>
        <p:spPr>
          <a:xfrm>
            <a:off x="650448" y="1498862"/>
            <a:ext cx="10389464" cy="2123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</a:pPr>
            <a:r>
              <a:rPr lang="es-CO" sz="14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Para el </a:t>
            </a:r>
            <a:r>
              <a:rPr lang="es-CO" sz="1400" dirty="0"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segundo</a:t>
            </a:r>
            <a:r>
              <a:rPr lang="es-CO" sz="14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trimestre del año 2024 se recibieron un total de 20 encuestas de satisfacción del servicio de atención al ciudadano.</a:t>
            </a:r>
          </a:p>
          <a:p>
            <a:pPr marL="457200" algn="just">
              <a:lnSpc>
                <a:spcPct val="150000"/>
              </a:lnSpc>
            </a:pPr>
            <a:endParaRPr lang="es-CO" sz="1400" dirty="0">
              <a:effectLst/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es-CO" sz="14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La encuesta se encuentra publicada en el siguiente enlace: </a:t>
            </a:r>
            <a:r>
              <a:rPr lang="es-CO" sz="1400" u="sng" dirty="0">
                <a:solidFill>
                  <a:srgbClr val="0070C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https://www.aerocivil.gov.co/atencion/participacion/encuesta</a:t>
            </a:r>
            <a:endParaRPr lang="es-CO" sz="1400" u="sng" dirty="0">
              <a:solidFill>
                <a:srgbClr val="0070C0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CO" sz="14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 </a:t>
            </a:r>
            <a:endParaRPr lang="es-CO" sz="14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6" name="Flecha: hacia la izquierda 5">
            <a:extLst>
              <a:ext uri="{FF2B5EF4-FFF2-40B4-BE49-F238E27FC236}">
                <a16:creationId xmlns:a16="http://schemas.microsoft.com/office/drawing/2014/main" id="{986DBAF8-52FC-F70C-1296-475AD143584C}"/>
              </a:ext>
            </a:extLst>
          </p:cNvPr>
          <p:cNvSpPr/>
          <p:nvPr/>
        </p:nvSpPr>
        <p:spPr>
          <a:xfrm>
            <a:off x="7444894" y="3771087"/>
            <a:ext cx="363882" cy="2176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529005-A22E-6559-7246-6E9E4FA929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32" t="1964" r="1" b="-1"/>
          <a:stretch/>
        </p:blipFill>
        <p:spPr>
          <a:xfrm>
            <a:off x="3878837" y="3429000"/>
            <a:ext cx="3322233" cy="285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86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A2748F-33C9-41D7-FF1C-D790F278D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95567"/>
              </p:ext>
            </p:extLst>
          </p:nvPr>
        </p:nvGraphicFramePr>
        <p:xfrm>
          <a:off x="889233" y="1828800"/>
          <a:ext cx="10464566" cy="3891276"/>
        </p:xfrm>
        <a:graphic>
          <a:graphicData uri="http://schemas.openxmlformats.org/drawingml/2006/table">
            <a:tbl>
              <a:tblPr/>
              <a:tblGrid>
                <a:gridCol w="1684771">
                  <a:extLst>
                    <a:ext uri="{9D8B030D-6E8A-4147-A177-3AD203B41FA5}">
                      <a16:colId xmlns:a16="http://schemas.microsoft.com/office/drawing/2014/main" val="728397812"/>
                    </a:ext>
                  </a:extLst>
                </a:gridCol>
                <a:gridCol w="711875">
                  <a:extLst>
                    <a:ext uri="{9D8B030D-6E8A-4147-A177-3AD203B41FA5}">
                      <a16:colId xmlns:a16="http://schemas.microsoft.com/office/drawing/2014/main" val="265707883"/>
                    </a:ext>
                  </a:extLst>
                </a:gridCol>
                <a:gridCol w="1411887">
                  <a:extLst>
                    <a:ext uri="{9D8B030D-6E8A-4147-A177-3AD203B41FA5}">
                      <a16:colId xmlns:a16="http://schemas.microsoft.com/office/drawing/2014/main" val="961013150"/>
                    </a:ext>
                  </a:extLst>
                </a:gridCol>
                <a:gridCol w="1486040">
                  <a:extLst>
                    <a:ext uri="{9D8B030D-6E8A-4147-A177-3AD203B41FA5}">
                      <a16:colId xmlns:a16="http://schemas.microsoft.com/office/drawing/2014/main" val="365568371"/>
                    </a:ext>
                  </a:extLst>
                </a:gridCol>
                <a:gridCol w="1236883">
                  <a:extLst>
                    <a:ext uri="{9D8B030D-6E8A-4147-A177-3AD203B41FA5}">
                      <a16:colId xmlns:a16="http://schemas.microsoft.com/office/drawing/2014/main" val="3469058309"/>
                    </a:ext>
                  </a:extLst>
                </a:gridCol>
                <a:gridCol w="2091133">
                  <a:extLst>
                    <a:ext uri="{9D8B030D-6E8A-4147-A177-3AD203B41FA5}">
                      <a16:colId xmlns:a16="http://schemas.microsoft.com/office/drawing/2014/main" val="2711873216"/>
                    </a:ext>
                  </a:extLst>
                </a:gridCol>
                <a:gridCol w="1841977">
                  <a:extLst>
                    <a:ext uri="{9D8B030D-6E8A-4147-A177-3AD203B41FA5}">
                      <a16:colId xmlns:a16="http://schemas.microsoft.com/office/drawing/2014/main" val="2103195387"/>
                    </a:ext>
                  </a:extLst>
                </a:gridCol>
              </a:tblGrid>
              <a:tr h="10133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TRAMITE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¿La información para realizar el trámite o para solicitar el servicio fue en lenguaje claro y comprensible? 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Según su percepción ¿el tiempo de duración del trámite y la respuesta fue el adecuado?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PRESENTO DIFICULTADES EN EL DESARROLLO DEL TRAMITE O SERVICIO</a:t>
                      </a:r>
                      <a:b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 la respuesta anterior fue "Sí", por favor indicar que dificultad presentó en el desarrollo del trámite o servicio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Sugerencias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40749"/>
                  </a:ext>
                </a:extLst>
              </a:tr>
              <a:tr h="405341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vuelo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Excelente      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Aceptable     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Demoras para dar respuesta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Mejorar os tiempos de respuestas</a:t>
                      </a:r>
                    </a:p>
                  </a:txBody>
                  <a:tcPr marL="8952" marR="8952" marT="89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40349"/>
                  </a:ext>
                </a:extLst>
              </a:tr>
              <a:tr h="60801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Reglamentación Aeronáutica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Buena             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Deficiente    1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1.No ha sido entregado.                             2. incumplidos con los tiempos              3. no responden en el área                    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Cumplir con fecha para la respuesta, no jugar con la disponibilidad de la gente. 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11427"/>
                  </a:ext>
                </a:extLst>
              </a:tr>
              <a:tr h="145922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Permiso de Alturas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Buena            12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Deficiente    12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cumplen con el tiempo que tienen de respuesta, esto causa el desistimiento del trámite de licencia ante la curaduria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Cumplir con los tiempos establecidos en la página de la aeronáutica.                                          2. Actualizar los valores de la paguina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72499"/>
                  </a:ext>
                </a:extLst>
              </a:tr>
              <a:tr h="4053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de Licencia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Buena             6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Aceptable      6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8952" marR="8952" marT="89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Demora con el tramite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Hacer que las consultas en la página sean efectivas.</a:t>
                      </a:r>
                    </a:p>
                  </a:txBody>
                  <a:tcPr marL="8952" marR="8952" marT="89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74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706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af76bff520_0_59"/>
          <p:cNvSpPr txBox="1"/>
          <p:nvPr/>
        </p:nvSpPr>
        <p:spPr>
          <a:xfrm>
            <a:off x="1377796" y="1271642"/>
            <a:ext cx="838461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1.</a:t>
            </a:r>
            <a:r>
              <a:rPr lang="es-ES" sz="1600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 </a:t>
            </a:r>
            <a:r>
              <a:rPr lang="es-CO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¿</a:t>
            </a:r>
            <a:r>
              <a:rPr lang="es-ES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Qué trámite o servicio solicitó ante la Aeronáutica Civil</a:t>
            </a:r>
            <a:r>
              <a:rPr lang="es-CO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?</a:t>
            </a:r>
            <a:endParaRPr sz="1050" dirty="0">
              <a:latin typeface="Montserrat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9119C03-12FF-1FF3-A1D3-45F7379EFD65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84E75D6-E1EF-46BC-AAB6-179E1AACCF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375403"/>
              </p:ext>
            </p:extLst>
          </p:nvPr>
        </p:nvGraphicFramePr>
        <p:xfrm>
          <a:off x="1686187" y="1963025"/>
          <a:ext cx="8384610" cy="3623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af76bff520_0_59"/>
          <p:cNvSpPr txBox="1"/>
          <p:nvPr/>
        </p:nvSpPr>
        <p:spPr>
          <a:xfrm>
            <a:off x="1387222" y="1299922"/>
            <a:ext cx="8384610" cy="43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1200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2. </a:t>
            </a:r>
            <a:r>
              <a:rPr lang="en-US" sz="1200" b="1" dirty="0">
                <a:solidFill>
                  <a:schemeClr val="tx1"/>
                </a:solidFill>
              </a:rPr>
              <a:t>¿La Informacion para realizar el trámite o para solicitar el servicio fue en lenguaje claro y comprensible? 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Montserrat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20FC257-8E26-1F4C-6986-3165A05DD864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73FE26-0AD1-2B89-05F8-DB42A6835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429" y="2082448"/>
            <a:ext cx="5944949" cy="357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0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3;g1af76bff520_0_59">
            <a:extLst>
              <a:ext uri="{FF2B5EF4-FFF2-40B4-BE49-F238E27FC236}">
                <a16:creationId xmlns:a16="http://schemas.microsoft.com/office/drawing/2014/main" id="{50D0511B-06DB-7019-B91C-314D590CB6AC}"/>
              </a:ext>
            </a:extLst>
          </p:cNvPr>
          <p:cNvSpPr txBox="1"/>
          <p:nvPr/>
        </p:nvSpPr>
        <p:spPr>
          <a:xfrm>
            <a:off x="1973656" y="799845"/>
            <a:ext cx="7346103" cy="623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1200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3. </a:t>
            </a:r>
            <a:r>
              <a:rPr lang="es-CO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¿</a:t>
            </a:r>
            <a:r>
              <a:rPr lang="es-ES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Según su percepción, el tiempo de duración del trámite y la respuesta fue el adecuado?</a:t>
            </a:r>
            <a:endParaRPr lang="es-CO" sz="12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Montserrat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8113275-8744-9783-E09A-9F05352D6E63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409412-CEE8-61D9-BE9E-20CC81E2D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883" y="1689616"/>
            <a:ext cx="7065876" cy="44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63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af76bff520_0_59"/>
          <p:cNvSpPr txBox="1"/>
          <p:nvPr/>
        </p:nvSpPr>
        <p:spPr>
          <a:xfrm>
            <a:off x="2021194" y="1277029"/>
            <a:ext cx="7503051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1100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4. </a:t>
            </a:r>
            <a:r>
              <a:rPr lang="es-CO" sz="11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¿</a:t>
            </a:r>
            <a:r>
              <a:rPr lang="es-ES" sz="11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Se le presentó alguna dificultad en el desarrollo del trámite o servicio?</a:t>
            </a:r>
            <a:endParaRPr lang="es-CO" sz="11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4C761E9-2AE9-4B14-C28E-182BE7D71003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96F11D9-B77C-4349-542D-93E771BB4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5910"/>
              </p:ext>
            </p:extLst>
          </p:nvPr>
        </p:nvGraphicFramePr>
        <p:xfrm>
          <a:off x="1549400" y="3177383"/>
          <a:ext cx="9093200" cy="1724025"/>
        </p:xfrm>
        <a:graphic>
          <a:graphicData uri="http://schemas.openxmlformats.org/drawingml/2006/table">
            <a:tbl>
              <a:tblPr/>
              <a:tblGrid>
                <a:gridCol w="2069377">
                  <a:extLst>
                    <a:ext uri="{9D8B030D-6E8A-4147-A177-3AD203B41FA5}">
                      <a16:colId xmlns:a16="http://schemas.microsoft.com/office/drawing/2014/main" val="3777300282"/>
                    </a:ext>
                  </a:extLst>
                </a:gridCol>
                <a:gridCol w="1437773">
                  <a:extLst>
                    <a:ext uri="{9D8B030D-6E8A-4147-A177-3AD203B41FA5}">
                      <a16:colId xmlns:a16="http://schemas.microsoft.com/office/drawing/2014/main" val="1991633734"/>
                    </a:ext>
                  </a:extLst>
                </a:gridCol>
                <a:gridCol w="5586050">
                  <a:extLst>
                    <a:ext uri="{9D8B030D-6E8A-4147-A177-3AD203B41FA5}">
                      <a16:colId xmlns:a16="http://schemas.microsoft.com/office/drawing/2014/main" val="3974284315"/>
                    </a:ext>
                  </a:extLst>
                </a:gridCol>
              </a:tblGrid>
              <a:tr h="7240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TRAMITE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PRESENTO DIFICULTADES EN EL DESARROLLO DEL TRAMITE O SERVICIO</a:t>
                      </a:r>
                      <a:b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 la respuesta anterior fue "Sí", por favor indicar que dificultad presentó en el desarrollo del trámite o servicio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53569"/>
                  </a:ext>
                </a:extLst>
              </a:tr>
              <a:tr h="15130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vuelo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Demoras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616748"/>
                  </a:ext>
                </a:extLst>
              </a:tr>
              <a:tr h="2944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Reglamentación Aeronáutica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Se solicito licencia de Radio para una aeronave, no ha sido entregado.                                            2. incumplen con los tiempos.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440190"/>
                  </a:ext>
                </a:extLst>
              </a:tr>
              <a:tr h="1513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Permiso de Alturas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respuesta, esto causa el desistimiento ante curaduria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34557"/>
                  </a:ext>
                </a:extLst>
              </a:tr>
              <a:tr h="1513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de Licencia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Mucha demora con el tramite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30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843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3;g1af76bff520_0_59">
            <a:extLst>
              <a:ext uri="{FF2B5EF4-FFF2-40B4-BE49-F238E27FC236}">
                <a16:creationId xmlns:a16="http://schemas.microsoft.com/office/drawing/2014/main" id="{6E6C783C-039C-D946-55E2-780D85260391}"/>
              </a:ext>
            </a:extLst>
          </p:cNvPr>
          <p:cNvSpPr txBox="1"/>
          <p:nvPr/>
        </p:nvSpPr>
        <p:spPr>
          <a:xfrm>
            <a:off x="1747318" y="1199825"/>
            <a:ext cx="7968653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1100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5. </a:t>
            </a:r>
            <a:r>
              <a:rPr lang="es-ES" sz="11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Si la respuesta anterior fue "Sí", por favor indicar que dificultad presentó en el desarrollo del trámite o servicio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7DB278-87F8-C004-E39C-4ACCC38C96BB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49B50C-48EF-EF1C-60E4-C5AD95E77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40622"/>
              </p:ext>
            </p:extLst>
          </p:nvPr>
        </p:nvGraphicFramePr>
        <p:xfrm>
          <a:off x="2105637" y="2902591"/>
          <a:ext cx="7968653" cy="1652103"/>
        </p:xfrm>
        <a:graphic>
          <a:graphicData uri="http://schemas.openxmlformats.org/drawingml/2006/table">
            <a:tbl>
              <a:tblPr/>
              <a:tblGrid>
                <a:gridCol w="2451894">
                  <a:extLst>
                    <a:ext uri="{9D8B030D-6E8A-4147-A177-3AD203B41FA5}">
                      <a16:colId xmlns:a16="http://schemas.microsoft.com/office/drawing/2014/main" val="2333884044"/>
                    </a:ext>
                  </a:extLst>
                </a:gridCol>
                <a:gridCol w="5516759">
                  <a:extLst>
                    <a:ext uri="{9D8B030D-6E8A-4147-A177-3AD203B41FA5}">
                      <a16:colId xmlns:a16="http://schemas.microsoft.com/office/drawing/2014/main" val="2554723984"/>
                    </a:ext>
                  </a:extLst>
                </a:gridCol>
              </a:tblGrid>
              <a:tr h="5146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TRAMITE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 la respuesta anterior fue "Sí", por favor indicar que dificultad presentó en el desarrollo del trámite o servicio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906442"/>
                  </a:ext>
                </a:extLst>
              </a:tr>
              <a:tr h="28435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vuelo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Demoras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93427"/>
                  </a:ext>
                </a:extLst>
              </a:tr>
              <a:tr h="2843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Reglamentación Aeronáutica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Incumplen con los tiempos.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342460"/>
                  </a:ext>
                </a:extLst>
              </a:tr>
              <a:tr h="2843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Permiso de Alturas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respuesta, esto causa el desistimiento ante curaduria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99412"/>
                  </a:ext>
                </a:extLst>
              </a:tr>
              <a:tr h="2843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de Licencia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Mucha demora con el tramite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533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922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af76bff520_0_59"/>
          <p:cNvSpPr txBox="1"/>
          <p:nvPr/>
        </p:nvSpPr>
        <p:spPr>
          <a:xfrm>
            <a:off x="1279918" y="1464867"/>
            <a:ext cx="894802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es-ES" b="1" dirty="0">
                <a:solidFill>
                  <a:schemeClr val="dk1"/>
                </a:solidFill>
                <a:latin typeface="Montserrat" panose="00000500000000000000" pitchFamily="2" charset="0"/>
                <a:sym typeface="Montserrat"/>
              </a:rPr>
              <a:t>6. </a:t>
            </a:r>
            <a:r>
              <a:rPr lang="es-CO" sz="14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¿Tiene alguna sugerencia?</a:t>
            </a:r>
            <a:endParaRPr lang="es-ES" sz="1100" dirty="0">
              <a:latin typeface="Montserrat" panose="000005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E2FAE87-2D76-350F-C7A0-DA545F54931E}"/>
              </a:ext>
            </a:extLst>
          </p:cNvPr>
          <p:cNvSpPr txBox="1"/>
          <p:nvPr/>
        </p:nvSpPr>
        <p:spPr>
          <a:xfrm>
            <a:off x="7965649" y="6394453"/>
            <a:ext cx="37707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D169E6-E5B8-6587-17BE-85E92EE2E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88172"/>
              </p:ext>
            </p:extLst>
          </p:nvPr>
        </p:nvGraphicFramePr>
        <p:xfrm>
          <a:off x="2214694" y="3171039"/>
          <a:ext cx="7488106" cy="1401756"/>
        </p:xfrm>
        <a:graphic>
          <a:graphicData uri="http://schemas.openxmlformats.org/drawingml/2006/table">
            <a:tbl>
              <a:tblPr/>
              <a:tblGrid>
                <a:gridCol w="2201609">
                  <a:extLst>
                    <a:ext uri="{9D8B030D-6E8A-4147-A177-3AD203B41FA5}">
                      <a16:colId xmlns:a16="http://schemas.microsoft.com/office/drawing/2014/main" val="2296077616"/>
                    </a:ext>
                  </a:extLst>
                </a:gridCol>
                <a:gridCol w="5286497">
                  <a:extLst>
                    <a:ext uri="{9D8B030D-6E8A-4147-A177-3AD203B41FA5}">
                      <a16:colId xmlns:a16="http://schemas.microsoft.com/office/drawing/2014/main" val="2015369028"/>
                    </a:ext>
                  </a:extLst>
                </a:gridCol>
              </a:tblGrid>
              <a:tr h="233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TRAMITE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Sugerencias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707647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vuelo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Mejorar Los tiempos de respuestas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3250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Reglamentación Aeronáutica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Cumplir con fecha para la respuesta, no jugar con la disponibilidad de la gente.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192209"/>
                  </a:ext>
                </a:extLst>
              </a:tr>
              <a:tr h="46725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Permiso de Alturas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Cumplir con los tiempos establecidos en la página de la aeronáutica.                                          2. Actualizar los valores de la página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928612"/>
                  </a:ext>
                </a:extLst>
              </a:tr>
              <a:tr h="233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Tramites de Licencia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Hacer que las consultas en la página sean efectivas.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769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6"/>
          <p:cNvSpPr/>
          <p:nvPr/>
        </p:nvSpPr>
        <p:spPr>
          <a:xfrm>
            <a:off x="0" y="2683858"/>
            <a:ext cx="12192000" cy="1857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Gra</a:t>
            </a:r>
            <a:r>
              <a:rPr lang="es-ES" sz="6600" b="1">
                <a:solidFill>
                  <a:srgbClr val="0070C0"/>
                </a:solidFill>
                <a:latin typeface="Montserrat"/>
                <a:ea typeface="Montserrat"/>
                <a:cs typeface="Montserrat"/>
                <a:sym typeface="Montserrat"/>
              </a:rPr>
              <a:t>ci</a:t>
            </a:r>
            <a:r>
              <a:rPr lang="es-ES" sz="6600" b="1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as</a:t>
            </a:r>
            <a:endParaRPr sz="44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af76bff520_0_4"/>
          <p:cNvSpPr txBox="1"/>
          <p:nvPr/>
        </p:nvSpPr>
        <p:spPr>
          <a:xfrm>
            <a:off x="631455" y="1593696"/>
            <a:ext cx="6885574" cy="340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Información general de PQRSD recibidas en el segundo trimestre:</a:t>
            </a:r>
          </a:p>
        </p:txBody>
      </p:sp>
      <p:sp>
        <p:nvSpPr>
          <p:cNvPr id="111" name="Google Shape;111;g1af76bff520_0_4"/>
          <p:cNvSpPr txBox="1"/>
          <p:nvPr/>
        </p:nvSpPr>
        <p:spPr>
          <a:xfrm>
            <a:off x="631456" y="887512"/>
            <a:ext cx="70806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PQRSD </a:t>
            </a:r>
            <a:r>
              <a:rPr lang="es-ES" sz="2000" b="1" kern="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Segundo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trimestre 2024  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3F720F4A-AD33-F089-1A92-A70D34577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33622"/>
              </p:ext>
            </p:extLst>
          </p:nvPr>
        </p:nvGraphicFramePr>
        <p:xfrm>
          <a:off x="1003973" y="2740780"/>
          <a:ext cx="4293628" cy="26556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73407">
                  <a:extLst>
                    <a:ext uri="{9D8B030D-6E8A-4147-A177-3AD203B41FA5}">
                      <a16:colId xmlns:a16="http://schemas.microsoft.com/office/drawing/2014/main" val="2731804917"/>
                    </a:ext>
                  </a:extLst>
                </a:gridCol>
                <a:gridCol w="1073407">
                  <a:extLst>
                    <a:ext uri="{9D8B030D-6E8A-4147-A177-3AD203B41FA5}">
                      <a16:colId xmlns:a16="http://schemas.microsoft.com/office/drawing/2014/main" val="2561607103"/>
                    </a:ext>
                  </a:extLst>
                </a:gridCol>
                <a:gridCol w="1073407">
                  <a:extLst>
                    <a:ext uri="{9D8B030D-6E8A-4147-A177-3AD203B41FA5}">
                      <a16:colId xmlns:a16="http://schemas.microsoft.com/office/drawing/2014/main" val="402848854"/>
                    </a:ext>
                  </a:extLst>
                </a:gridCol>
                <a:gridCol w="1073407">
                  <a:extLst>
                    <a:ext uri="{9D8B030D-6E8A-4147-A177-3AD203B41FA5}">
                      <a16:colId xmlns:a16="http://schemas.microsoft.com/office/drawing/2014/main" val="644462669"/>
                    </a:ext>
                  </a:extLst>
                </a:gridCol>
              </a:tblGrid>
              <a:tr h="519866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bg1"/>
                          </a:solidFill>
                        </a:rPr>
                        <a:t>MES</a:t>
                      </a:r>
                      <a:endParaRPr lang="es-ES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PQRSD </a:t>
                      </a:r>
                    </a:p>
                    <a:p>
                      <a:pPr algn="ctr"/>
                      <a:r>
                        <a:rPr lang="es-ES" sz="1100" dirty="0"/>
                        <a:t>recibidas</a:t>
                      </a:r>
                      <a:endParaRPr lang="es-CO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PQRSD</a:t>
                      </a:r>
                    </a:p>
                    <a:p>
                      <a:pPr algn="ctr"/>
                      <a:r>
                        <a:rPr lang="es-ES" sz="1100" dirty="0"/>
                        <a:t>gestionadas</a:t>
                      </a:r>
                      <a:endParaRPr lang="es-CO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PQRSD</a:t>
                      </a:r>
                    </a:p>
                    <a:p>
                      <a:pPr algn="ctr"/>
                      <a:r>
                        <a:rPr lang="es-ES" sz="1100" dirty="0">
                          <a:latin typeface="Montserrat" panose="00000500000000000000" pitchFamily="2" charset="0"/>
                        </a:rPr>
                        <a:t>en tramite</a:t>
                      </a:r>
                      <a:endParaRPr lang="es-CO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31873"/>
                  </a:ext>
                </a:extLst>
              </a:tr>
              <a:tr h="400645"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Abril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6.857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5.462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1.395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65588"/>
                  </a:ext>
                </a:extLst>
              </a:tr>
              <a:tr h="533204"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Mayo</a:t>
                      </a:r>
                      <a:endParaRPr lang="es-CO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7.176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5.031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2.145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560007"/>
                  </a:ext>
                </a:extLst>
              </a:tr>
              <a:tr h="400645"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Junio</a:t>
                      </a:r>
                      <a:endParaRPr lang="es-CO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6.030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2.493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3.537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385997"/>
                  </a:ext>
                </a:extLst>
              </a:tr>
              <a:tr h="400645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Total</a:t>
                      </a:r>
                      <a:endParaRPr lang="es-CO" sz="1100" b="1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20.063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12.986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7.077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493605"/>
                  </a:ext>
                </a:extLst>
              </a:tr>
              <a:tr h="400645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Porcentaje</a:t>
                      </a:r>
                      <a:endParaRPr lang="es-CO" sz="1100" b="1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100%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64.73%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35.27%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002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DAF299EE-C3DD-CE4D-BDC0-BC91BD5F48B0}"/>
              </a:ext>
            </a:extLst>
          </p:cNvPr>
          <p:cNvSpPr txBox="1"/>
          <p:nvPr/>
        </p:nvSpPr>
        <p:spPr>
          <a:xfrm>
            <a:off x="1302553" y="2267180"/>
            <a:ext cx="3874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Sistema de Gestión Documental </a:t>
            </a:r>
            <a: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SGDEA </a:t>
            </a:r>
            <a:endParaRPr kumimoji="0" lang="es-CO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graphicFrame>
        <p:nvGraphicFramePr>
          <p:cNvPr id="7" name="Tabla 2">
            <a:extLst>
              <a:ext uri="{FF2B5EF4-FFF2-40B4-BE49-F238E27FC236}">
                <a16:creationId xmlns:a16="http://schemas.microsoft.com/office/drawing/2014/main" id="{CB6F0DA9-99CB-EF6A-AEB8-6F40ACE6F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52180"/>
              </p:ext>
            </p:extLst>
          </p:nvPr>
        </p:nvGraphicFramePr>
        <p:xfrm>
          <a:off x="7073409" y="2883378"/>
          <a:ext cx="3446718" cy="2007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66269">
                  <a:extLst>
                    <a:ext uri="{9D8B030D-6E8A-4147-A177-3AD203B41FA5}">
                      <a16:colId xmlns:a16="http://schemas.microsoft.com/office/drawing/2014/main" val="2731804917"/>
                    </a:ext>
                  </a:extLst>
                </a:gridCol>
                <a:gridCol w="1480449">
                  <a:extLst>
                    <a:ext uri="{9D8B030D-6E8A-4147-A177-3AD203B41FA5}">
                      <a16:colId xmlns:a16="http://schemas.microsoft.com/office/drawing/2014/main" val="2561607103"/>
                    </a:ext>
                  </a:extLst>
                </a:gridCol>
              </a:tblGrid>
              <a:tr h="47741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bg1"/>
                          </a:solidFill>
                        </a:rPr>
                        <a:t>MES</a:t>
                      </a:r>
                      <a:endParaRPr lang="es-ES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Trámites recibidos</a:t>
                      </a:r>
                      <a:endParaRPr lang="es-CO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31873"/>
                  </a:ext>
                </a:extLst>
              </a:tr>
              <a:tr h="367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Abril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7.778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65588"/>
                  </a:ext>
                </a:extLst>
              </a:tr>
              <a:tr h="367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Mayo</a:t>
                      </a:r>
                      <a:endParaRPr lang="es-CO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6.323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560007"/>
                  </a:ext>
                </a:extLst>
              </a:tr>
              <a:tr h="367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Junio</a:t>
                      </a:r>
                      <a:endParaRPr lang="es-CO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  <a:p>
                      <a:endParaRPr lang="es-CO" sz="1100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6.166</a:t>
                      </a:r>
                      <a:endParaRPr lang="es-CO" sz="11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04814"/>
                  </a:ext>
                </a:extLst>
              </a:tr>
              <a:tr h="367929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Total</a:t>
                      </a:r>
                      <a:endParaRPr lang="es-CO" sz="1100" b="1" dirty="0">
                        <a:solidFill>
                          <a:schemeClr val="bg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20.267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493605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EED8727-B50C-7EE0-4390-D2A6B61EA814}"/>
              </a:ext>
            </a:extLst>
          </p:cNvPr>
          <p:cNvSpPr txBox="1"/>
          <p:nvPr/>
        </p:nvSpPr>
        <p:spPr>
          <a:xfrm>
            <a:off x="6859326" y="2227499"/>
            <a:ext cx="3874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 Sistema de Información de Gestión Aeronáutica - </a:t>
            </a:r>
            <a: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SIGA</a:t>
            </a:r>
            <a:endParaRPr kumimoji="0" lang="es-CO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D807D57-8702-0E5C-BD99-454C07B79B49}"/>
              </a:ext>
            </a:extLst>
          </p:cNvPr>
          <p:cNvSpPr txBox="1"/>
          <p:nvPr/>
        </p:nvSpPr>
        <p:spPr>
          <a:xfrm>
            <a:off x="3503691" y="5600721"/>
            <a:ext cx="4943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Total</a:t>
            </a:r>
            <a: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 </a:t>
            </a: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40.330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ACE887E-4F31-CC91-E151-9B3AC7C155EA}"/>
              </a:ext>
            </a:extLst>
          </p:cNvPr>
          <p:cNvSpPr txBox="1"/>
          <p:nvPr/>
        </p:nvSpPr>
        <p:spPr>
          <a:xfrm>
            <a:off x="317442" y="6115038"/>
            <a:ext cx="1155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Nota: Es importante precisar que únicamente se enuncian los trámites recibidos mensualmente en el aplicativo SIGA, dado que, esta información es reservada y confidencial, por lo tanto, el Grupo Relación Estado Ciudadano no tiene acceso a esta información</a:t>
            </a:r>
            <a:endParaRPr kumimoji="0" lang="es-CO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3598627-3C17-5C1F-F69E-288C3A855B04}"/>
              </a:ext>
            </a:extLst>
          </p:cNvPr>
          <p:cNvSpPr txBox="1"/>
          <p:nvPr/>
        </p:nvSpPr>
        <p:spPr>
          <a:xfrm>
            <a:off x="952850" y="5422711"/>
            <a:ext cx="45742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Fuente: Sistema de Gestión de Documentos Electrónicos de Archivo - SGDEA </a:t>
            </a:r>
            <a:endParaRPr kumimoji="0" lang="es-CO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4623D9-D488-D451-5D5D-B48481B156DB}"/>
              </a:ext>
            </a:extLst>
          </p:cNvPr>
          <p:cNvSpPr txBox="1"/>
          <p:nvPr/>
        </p:nvSpPr>
        <p:spPr>
          <a:xfrm>
            <a:off x="7017592" y="5031948"/>
            <a:ext cx="38748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Fuente: Sistema de Gestión de Documentos Electrónicos de Archivo - SGDEA </a:t>
            </a:r>
            <a:endParaRPr kumimoji="0" lang="es-CO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af76bff520_0_4"/>
          <p:cNvSpPr txBox="1"/>
          <p:nvPr/>
        </p:nvSpPr>
        <p:spPr>
          <a:xfrm>
            <a:off x="631455" y="1593696"/>
            <a:ext cx="8367690" cy="58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Información general del estado de las PQRSD recibidas sistema de gestión documental: </a:t>
            </a:r>
            <a:r>
              <a:rPr lang="es-ES" sz="1400" b="1" kern="0" dirty="0">
                <a:solidFill>
                  <a:srgbClr val="4472C4">
                    <a:lumMod val="75000"/>
                  </a:srgbClr>
                </a:solidFill>
                <a:latin typeface="Montserrat"/>
                <a:ea typeface="Montserrat"/>
                <a:cs typeface="Montserrat"/>
                <a:sym typeface="Montserrat"/>
              </a:rPr>
              <a:t>20.063</a:t>
            </a:r>
            <a:endParaRPr kumimoji="0" lang="es-ES" sz="1400" b="1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g1af76bff520_0_4"/>
          <p:cNvSpPr txBox="1"/>
          <p:nvPr/>
        </p:nvSpPr>
        <p:spPr>
          <a:xfrm>
            <a:off x="631456" y="887512"/>
            <a:ext cx="70806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PQRSD </a:t>
            </a:r>
            <a:r>
              <a:rPr lang="es-ES" sz="2000" b="1" kern="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Segundo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 trimestre 2024 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9FF8FA2-D2B1-334B-7273-531302C20794}"/>
              </a:ext>
            </a:extLst>
          </p:cNvPr>
          <p:cNvSpPr txBox="1"/>
          <p:nvPr/>
        </p:nvSpPr>
        <p:spPr>
          <a:xfrm>
            <a:off x="2323751" y="5678100"/>
            <a:ext cx="717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cs typeface="Arial"/>
                <a:sym typeface="Arial"/>
              </a:rPr>
              <a:t>Al cierre del trimestre, se gestionó el </a:t>
            </a: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Montserrat"/>
                <a:cs typeface="Arial"/>
                <a:sym typeface="Arial"/>
              </a:rPr>
              <a:t>64.73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Montserrat"/>
                <a:cs typeface="Arial"/>
                <a:sym typeface="Arial"/>
              </a:rPr>
              <a:t>%</a:t>
            </a:r>
            <a:r>
              <a:rPr kumimoji="0" lang="es-E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cs typeface="Arial"/>
                <a:sym typeface="Arial"/>
              </a:rPr>
              <a:t> de las PQRSD recibidas</a:t>
            </a:r>
            <a:endParaRPr kumimoji="0" lang="es-C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31C0DBB-2A2B-3E7D-716B-C4B7FC097D26}"/>
              </a:ext>
            </a:extLst>
          </p:cNvPr>
          <p:cNvSpPr txBox="1"/>
          <p:nvPr/>
        </p:nvSpPr>
        <p:spPr>
          <a:xfrm>
            <a:off x="7712056" y="6355208"/>
            <a:ext cx="456263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Fuente: Sistema de Gestión de Documentos Electrónicos de Archivo - SGDEA </a:t>
            </a:r>
            <a:endParaRPr kumimoji="0" lang="es-CO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038D17-8BA3-0859-D07D-DA6505DD1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021" y="2043956"/>
            <a:ext cx="6732515" cy="344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3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/>
          <p:nvPr/>
        </p:nvSpPr>
        <p:spPr>
          <a:xfrm>
            <a:off x="1015069" y="876286"/>
            <a:ext cx="690108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Gestión de peticiones por Serie documental</a:t>
            </a: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257A2D8-BA0A-E116-FCF9-E8377B822A04}"/>
              </a:ext>
            </a:extLst>
          </p:cNvPr>
          <p:cNvSpPr txBox="1"/>
          <p:nvPr/>
        </p:nvSpPr>
        <p:spPr>
          <a:xfrm>
            <a:off x="9615707" y="2423314"/>
            <a:ext cx="17020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Esta información fue tomada de acuerdo con la parametrización actual del Sistema de Gestión de Documentos Electrónicos de Archivo – SGDEA,  en el cual se clasifican los documentos recibidos con base a las 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Tablas de Retención Documental</a:t>
            </a:r>
            <a:endParaRPr kumimoji="0" lang="es-CO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9FEE05-DF12-AF71-E6F3-1ABD476EC534}"/>
              </a:ext>
            </a:extLst>
          </p:cNvPr>
          <p:cNvSpPr txBox="1"/>
          <p:nvPr/>
        </p:nvSpPr>
        <p:spPr>
          <a:xfrm>
            <a:off x="9107182" y="6475590"/>
            <a:ext cx="31972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Fuente: Sistema de Gestión de Documentos Electrónicos de Archivo - SGDEA </a:t>
            </a:r>
            <a:endParaRPr kumimoji="0" lang="es-CO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3533E66-8430-AAA5-10B5-FD36607B1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44363"/>
              </p:ext>
            </p:extLst>
          </p:nvPr>
        </p:nvGraphicFramePr>
        <p:xfrm>
          <a:off x="1015069" y="1644243"/>
          <a:ext cx="7994707" cy="4278377"/>
        </p:xfrm>
        <a:graphic>
          <a:graphicData uri="http://schemas.openxmlformats.org/drawingml/2006/table">
            <a:tbl>
              <a:tblPr/>
              <a:tblGrid>
                <a:gridCol w="3762215">
                  <a:extLst>
                    <a:ext uri="{9D8B030D-6E8A-4147-A177-3AD203B41FA5}">
                      <a16:colId xmlns:a16="http://schemas.microsoft.com/office/drawing/2014/main" val="2243040910"/>
                    </a:ext>
                  </a:extLst>
                </a:gridCol>
                <a:gridCol w="1300178">
                  <a:extLst>
                    <a:ext uri="{9D8B030D-6E8A-4147-A177-3AD203B41FA5}">
                      <a16:colId xmlns:a16="http://schemas.microsoft.com/office/drawing/2014/main" val="3068670785"/>
                    </a:ext>
                  </a:extLst>
                </a:gridCol>
                <a:gridCol w="2102414">
                  <a:extLst>
                    <a:ext uri="{9D8B030D-6E8A-4147-A177-3AD203B41FA5}">
                      <a16:colId xmlns:a16="http://schemas.microsoft.com/office/drawing/2014/main" val="3178363330"/>
                    </a:ext>
                  </a:extLst>
                </a:gridCol>
                <a:gridCol w="829900">
                  <a:extLst>
                    <a:ext uri="{9D8B030D-6E8A-4147-A177-3AD203B41FA5}">
                      <a16:colId xmlns:a16="http://schemas.microsoft.com/office/drawing/2014/main" val="1674151109"/>
                    </a:ext>
                  </a:extLst>
                </a:gridCol>
              </a:tblGrid>
              <a:tr h="2121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PETICION (SERIE DOCUMNETAL)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GESTION EXITOSA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SIN INICIAR TRAMITE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264507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JUDICIALES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865474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277185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ACUERDOS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305619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BANCOS DE PREGUNTAS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327378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BOLETINES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94586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738400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632969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CODIGOS DE INTEGRIDAD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982498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COMPROBANTES CONTABLES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230998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COMPROBANTES DE ALMACEN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968765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COMUNICADOS DE PRENSA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1302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787932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831718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CONSECUTIVOS DE COMUNICACIONES OFICIALES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539928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459037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DECLARACIONES TRIBUTARIAS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637770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DERECHPOS DE PETICION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448526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762581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HISTORIALES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845711"/>
                  </a:ext>
                </a:extLst>
              </a:tr>
              <a:tr h="2033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901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9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1;g1af76bff520_0_4">
            <a:extLst>
              <a:ext uri="{FF2B5EF4-FFF2-40B4-BE49-F238E27FC236}">
                <a16:creationId xmlns:a16="http://schemas.microsoft.com/office/drawing/2014/main" id="{8543863C-F827-E673-7355-E382CDFAE14A}"/>
              </a:ext>
            </a:extLst>
          </p:cNvPr>
          <p:cNvSpPr txBox="1"/>
          <p:nvPr/>
        </p:nvSpPr>
        <p:spPr>
          <a:xfrm>
            <a:off x="1166070" y="790768"/>
            <a:ext cx="860307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Gestión de peticiones por Serie documental</a:t>
            </a:r>
            <a:endParaRPr kumimoji="0" lang="es-MX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/>
              <a:cs typeface="Arial"/>
              <a:sym typeface="Montserra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1CF53C1-A126-4CB1-5311-DC7D99A3200C}"/>
              </a:ext>
            </a:extLst>
          </p:cNvPr>
          <p:cNvSpPr txBox="1"/>
          <p:nvPr/>
        </p:nvSpPr>
        <p:spPr>
          <a:xfrm>
            <a:off x="8581327" y="6572816"/>
            <a:ext cx="31972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Fuente: Sistema de Gestión de Documentos Electrónicos de Archivo - SGDEA </a:t>
            </a:r>
            <a:endParaRPr kumimoji="0" lang="es-CO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8C52109-49F4-3107-8EE7-0AF68138607E}"/>
              </a:ext>
            </a:extLst>
          </p:cNvPr>
          <p:cNvSpPr txBox="1"/>
          <p:nvPr/>
        </p:nvSpPr>
        <p:spPr>
          <a:xfrm>
            <a:off x="9461798" y="2249781"/>
            <a:ext cx="17020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Esta información fue tomada de acuerdo con la parametrización actual del Sistema de Gestión de Documentos Electrónicos de Archivo – SGDEA,  en el cual se clasifican los documentos recibidos con base a las 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cs typeface="Arial"/>
                <a:sym typeface="Arial"/>
              </a:rPr>
              <a:t>Tablas de Retención Documental</a:t>
            </a:r>
            <a:endParaRPr kumimoji="0" lang="es-CO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anose="00000500000000000000" pitchFamily="2" charset="0"/>
              <a:cs typeface="Arial"/>
              <a:sym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BFDEB4-2014-AA92-F4CA-AF5237575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41135"/>
              </p:ext>
            </p:extLst>
          </p:nvPr>
        </p:nvGraphicFramePr>
        <p:xfrm>
          <a:off x="1166070" y="1702966"/>
          <a:ext cx="7835316" cy="4080231"/>
        </p:xfrm>
        <a:graphic>
          <a:graphicData uri="http://schemas.openxmlformats.org/drawingml/2006/table">
            <a:tbl>
              <a:tblPr/>
              <a:tblGrid>
                <a:gridCol w="3687209">
                  <a:extLst>
                    <a:ext uri="{9D8B030D-6E8A-4147-A177-3AD203B41FA5}">
                      <a16:colId xmlns:a16="http://schemas.microsoft.com/office/drawing/2014/main" val="3491086049"/>
                    </a:ext>
                  </a:extLst>
                </a:gridCol>
                <a:gridCol w="1274255">
                  <a:extLst>
                    <a:ext uri="{9D8B030D-6E8A-4147-A177-3AD203B41FA5}">
                      <a16:colId xmlns:a16="http://schemas.microsoft.com/office/drawing/2014/main" val="3753736341"/>
                    </a:ext>
                  </a:extLst>
                </a:gridCol>
                <a:gridCol w="2060498">
                  <a:extLst>
                    <a:ext uri="{9D8B030D-6E8A-4147-A177-3AD203B41FA5}">
                      <a16:colId xmlns:a16="http://schemas.microsoft.com/office/drawing/2014/main" val="450896409"/>
                    </a:ext>
                  </a:extLst>
                </a:gridCol>
                <a:gridCol w="813354">
                  <a:extLst>
                    <a:ext uri="{9D8B030D-6E8A-4147-A177-3AD203B41FA5}">
                      <a16:colId xmlns:a16="http://schemas.microsoft.com/office/drawing/2014/main" val="715993548"/>
                    </a:ext>
                  </a:extLst>
                </a:gridCol>
              </a:tblGrid>
              <a:tr h="17085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 DE PETICION (SERIE DOCUMNETAL)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GESTION EXITOSA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SIN INICIAR TRAMITE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974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311236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DE CONTROL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706608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INVENTARIOS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82676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 DE DIRECCIONES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360160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LICENCIAS PARA EL PERSONAL AERONAUTICO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147284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MANUALES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712409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689664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008348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ORDENES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719268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543750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POLITICAS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973175"/>
                  </a:ext>
                </a:extLst>
              </a:tr>
              <a:tr h="1840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PROCEDIMIENTOS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59227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1608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215265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711031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860773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QUERERLLAS CIVILES DE POLICIA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878274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726589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REGLAMENTOS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042816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408601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RESOLUCIONES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292145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 DE INFORMACION A ENTES DE CONTROL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753831"/>
                  </a:ext>
                </a:extLst>
              </a:tr>
              <a:tr h="17085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03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27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1;g1af76bff520_0_4">
            <a:extLst>
              <a:ext uri="{FF2B5EF4-FFF2-40B4-BE49-F238E27FC236}">
                <a16:creationId xmlns:a16="http://schemas.microsoft.com/office/drawing/2014/main" id="{8543863C-F827-E673-7355-E382CDFAE14A}"/>
              </a:ext>
            </a:extLst>
          </p:cNvPr>
          <p:cNvSpPr txBox="1"/>
          <p:nvPr/>
        </p:nvSpPr>
        <p:spPr>
          <a:xfrm>
            <a:off x="1056970" y="1049206"/>
            <a:ext cx="8603078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Montserrat"/>
                <a:sym typeface="Montserrat"/>
              </a:rPr>
              <a:t>Tipología documental de los Derechos de Petición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chemeClr val="tx1"/>
              </a:solidFill>
              <a:latin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latin typeface="Montserrat" panose="00000500000000000000" pitchFamily="2" charset="0"/>
                <a:sym typeface="Montserrat"/>
              </a:rPr>
              <a:t>A continuación, se presenta la tipología documental y subclasificación de las peticiones que fueron radicadas en la serie Derechos de Petición:</a:t>
            </a:r>
            <a:endParaRPr sz="1100" dirty="0">
              <a:latin typeface="Montserrat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1CF53C1-A126-4CB1-5311-DC7D99A3200C}"/>
              </a:ext>
            </a:extLst>
          </p:cNvPr>
          <p:cNvSpPr txBox="1"/>
          <p:nvPr/>
        </p:nvSpPr>
        <p:spPr>
          <a:xfrm>
            <a:off x="8581327" y="6572816"/>
            <a:ext cx="31972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8C52109-49F4-3107-8EE7-0AF68138607E}"/>
              </a:ext>
            </a:extLst>
          </p:cNvPr>
          <p:cNvSpPr txBox="1"/>
          <p:nvPr/>
        </p:nvSpPr>
        <p:spPr>
          <a:xfrm>
            <a:off x="9461798" y="2249781"/>
            <a:ext cx="17020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Montserrat" panose="00000500000000000000" pitchFamily="2" charset="0"/>
              </a:rPr>
              <a:t>Esta información fue tomada de acuerdo con la parametrización actual del Sistema de Gestión de Documentos Electrónicos de Archivo – SGDEA,  en el cual se clasifican los documentos recibidos con base a las </a:t>
            </a:r>
            <a:r>
              <a:rPr lang="es-ES" sz="1100" b="1" dirty="0">
                <a:latin typeface="Montserrat" panose="00000500000000000000" pitchFamily="2" charset="0"/>
              </a:rPr>
              <a:t>Tablas de Retención Documental</a:t>
            </a:r>
            <a:endParaRPr lang="es-CO" sz="1100" b="1" dirty="0">
              <a:latin typeface="Montserrat" panose="00000500000000000000" pitchFamily="2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8147A0C-B4D2-F945-D91F-975B45396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12879"/>
              </p:ext>
            </p:extLst>
          </p:nvPr>
        </p:nvGraphicFramePr>
        <p:xfrm>
          <a:off x="1484852" y="2399253"/>
          <a:ext cx="7415868" cy="3720465"/>
        </p:xfrm>
        <a:graphic>
          <a:graphicData uri="http://schemas.openxmlformats.org/drawingml/2006/table">
            <a:tbl>
              <a:tblPr/>
              <a:tblGrid>
                <a:gridCol w="4266556">
                  <a:extLst>
                    <a:ext uri="{9D8B030D-6E8A-4147-A177-3AD203B41FA5}">
                      <a16:colId xmlns:a16="http://schemas.microsoft.com/office/drawing/2014/main" val="100954824"/>
                    </a:ext>
                  </a:extLst>
                </a:gridCol>
                <a:gridCol w="735748">
                  <a:extLst>
                    <a:ext uri="{9D8B030D-6E8A-4147-A177-3AD203B41FA5}">
                      <a16:colId xmlns:a16="http://schemas.microsoft.com/office/drawing/2014/main" val="3991222496"/>
                    </a:ext>
                  </a:extLst>
                </a:gridCol>
                <a:gridCol w="2413564">
                  <a:extLst>
                    <a:ext uri="{9D8B030D-6E8A-4147-A177-3AD203B41FA5}">
                      <a16:colId xmlns:a16="http://schemas.microsoft.com/office/drawing/2014/main" val="3638650088"/>
                    </a:ext>
                  </a:extLst>
                </a:gridCol>
              </a:tblGrid>
              <a:tr h="17057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TIPOLOGIA DOCUMENTAL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 DE PARTICIPACION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84749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ANONIMOS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434943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438129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FELICITACIONES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830692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 DE GESTION DE LA INFORMACION Y SISTEMAS 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333715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2444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DE CONGRESISTAS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720521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DE CONSULTA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6572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DE DOCUMENTOS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398099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DE INFORMACION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29213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DE INTERES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840214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DE INTERES PARTICULAR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907307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ENTES DE CONTROL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304937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PETICIONES ENTRE ENTIDADES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51909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287364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560027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RESPUESTAS DERECHOS DE PETICION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79895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 DE INFORMACION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061226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SOLICITUD INGRESO INSTALACIONES AREAS RESTRINGIDAS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53411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SUGERENCIAS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375284"/>
                  </a:ext>
                </a:extLst>
              </a:tr>
              <a:tr h="17057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59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33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1;g1af76bff520_0_4">
            <a:extLst>
              <a:ext uri="{FF2B5EF4-FFF2-40B4-BE49-F238E27FC236}">
                <a16:creationId xmlns:a16="http://schemas.microsoft.com/office/drawing/2014/main" id="{8543863C-F827-E673-7355-E382CDFAE14A}"/>
              </a:ext>
            </a:extLst>
          </p:cNvPr>
          <p:cNvSpPr txBox="1"/>
          <p:nvPr/>
        </p:nvSpPr>
        <p:spPr>
          <a:xfrm>
            <a:off x="1056970" y="1049206"/>
            <a:ext cx="8603078" cy="87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Montserrat"/>
                <a:sym typeface="Montserrat"/>
              </a:rPr>
              <a:t>Tipología documental de los Derechos de Petición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chemeClr val="tx1"/>
              </a:solidFill>
              <a:latin typeface="Montserrat"/>
              <a:sym typeface="Montserra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latin typeface="Montserrat" panose="00000500000000000000" pitchFamily="2" charset="0"/>
                <a:sym typeface="Montserrat"/>
              </a:rPr>
              <a:t>A continuación, se presenta la subclasificación de las peticiones radicadas como Derechos de Petición (PQRS):</a:t>
            </a:r>
            <a:endParaRPr sz="1100" dirty="0">
              <a:latin typeface="Montserrat" panose="000005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1CF53C1-A126-4CB1-5311-DC7D99A3200C}"/>
              </a:ext>
            </a:extLst>
          </p:cNvPr>
          <p:cNvSpPr txBox="1"/>
          <p:nvPr/>
        </p:nvSpPr>
        <p:spPr>
          <a:xfrm>
            <a:off x="8581327" y="6572816"/>
            <a:ext cx="31972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8C52109-49F4-3107-8EE7-0AF68138607E}"/>
              </a:ext>
            </a:extLst>
          </p:cNvPr>
          <p:cNvSpPr txBox="1"/>
          <p:nvPr/>
        </p:nvSpPr>
        <p:spPr>
          <a:xfrm>
            <a:off x="9660048" y="2179781"/>
            <a:ext cx="17020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Montserrat" panose="00000500000000000000" pitchFamily="2" charset="0"/>
              </a:rPr>
              <a:t>Esta información fue tomada de acuerdo con la parametrización del SGDEA.</a:t>
            </a:r>
          </a:p>
          <a:p>
            <a:pPr algn="ctr"/>
            <a:r>
              <a:rPr lang="es-ES" sz="1100" dirty="0">
                <a:latin typeface="Montserrat" panose="00000500000000000000" pitchFamily="2" charset="0"/>
              </a:rPr>
              <a:t>En él se pueden observar que la mayor participación se encuentran los derechos de petición de petición de documentos, seguido por los derechos de petición de interés particular y las peticiones de interés G. Las </a:t>
            </a:r>
            <a:r>
              <a:rPr lang="es-ES" sz="1100" b="1" dirty="0">
                <a:latin typeface="Montserrat" panose="00000500000000000000" pitchFamily="2" charset="0"/>
              </a:rPr>
              <a:t>quejas</a:t>
            </a:r>
            <a:r>
              <a:rPr lang="es-ES" sz="1100" dirty="0">
                <a:latin typeface="Montserrat" panose="00000500000000000000" pitchFamily="2" charset="0"/>
              </a:rPr>
              <a:t> recibidas 205 los </a:t>
            </a:r>
            <a:r>
              <a:rPr lang="es-ES" sz="1100" b="1" dirty="0">
                <a:latin typeface="Montserrat" panose="00000500000000000000" pitchFamily="2" charset="0"/>
              </a:rPr>
              <a:t>reclamos</a:t>
            </a:r>
            <a:r>
              <a:rPr lang="es-ES" sz="1100" dirty="0">
                <a:latin typeface="Montserrat" panose="00000500000000000000" pitchFamily="2" charset="0"/>
              </a:rPr>
              <a:t> 223 y las </a:t>
            </a:r>
            <a:r>
              <a:rPr lang="es-ES" sz="1100" b="1" dirty="0">
                <a:latin typeface="Montserrat" panose="00000500000000000000" pitchFamily="2" charset="0"/>
              </a:rPr>
              <a:t>denuncias</a:t>
            </a:r>
            <a:r>
              <a:rPr lang="es-ES" sz="1100" dirty="0">
                <a:latin typeface="Montserrat" panose="00000500000000000000" pitchFamily="2" charset="0"/>
              </a:rPr>
              <a:t> 117 están surtiendo su trámite respectivo en las áreas correspondientes.</a:t>
            </a:r>
            <a:endParaRPr lang="es-CO" sz="1100" b="1" dirty="0">
              <a:latin typeface="Montserrat" panose="00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1E316B-D6F3-8AE5-758E-D442AAB5D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128" y="2097808"/>
            <a:ext cx="7306200" cy="391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9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8;g1af76bff520_0_30">
            <a:extLst>
              <a:ext uri="{FF2B5EF4-FFF2-40B4-BE49-F238E27FC236}">
                <a16:creationId xmlns:a16="http://schemas.microsoft.com/office/drawing/2014/main" id="{FA2A6B40-24DB-2A14-6F1E-25814FF90BBD}"/>
              </a:ext>
            </a:extLst>
          </p:cNvPr>
          <p:cNvSpPr txBox="1"/>
          <p:nvPr/>
        </p:nvSpPr>
        <p:spPr>
          <a:xfrm>
            <a:off x="933061" y="1053784"/>
            <a:ext cx="786570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Montserrat"/>
                <a:sym typeface="Montserrat"/>
              </a:rPr>
              <a:t>Estado De Los Derechos De Petición – Reporte SGDEA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81EB92-5728-068E-BC66-8C62DB94D43D}"/>
              </a:ext>
            </a:extLst>
          </p:cNvPr>
          <p:cNvSpPr txBox="1"/>
          <p:nvPr/>
        </p:nvSpPr>
        <p:spPr>
          <a:xfrm>
            <a:off x="9483364" y="6014247"/>
            <a:ext cx="2007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dirty="0">
                <a:latin typeface="Montserrat" panose="00000500000000000000" pitchFamily="2" charset="0"/>
              </a:rPr>
              <a:t>Fuente: Sistema de Gestión de Documentos Electrónicos de Archivo - SGDEA </a:t>
            </a:r>
            <a:endParaRPr lang="es-CO" sz="600" dirty="0">
              <a:latin typeface="Montserrat" panose="00000500000000000000" pitchFamily="2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FEFE166-9D0D-5D24-65C4-19048C067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384310"/>
              </p:ext>
            </p:extLst>
          </p:nvPr>
        </p:nvGraphicFramePr>
        <p:xfrm>
          <a:off x="933061" y="5150839"/>
          <a:ext cx="2145699" cy="863404"/>
        </p:xfrm>
        <a:graphic>
          <a:graphicData uri="http://schemas.openxmlformats.org/drawingml/2006/table">
            <a:tbl>
              <a:tblPr/>
              <a:tblGrid>
                <a:gridCol w="1336002">
                  <a:extLst>
                    <a:ext uri="{9D8B030D-6E8A-4147-A177-3AD203B41FA5}">
                      <a16:colId xmlns:a16="http://schemas.microsoft.com/office/drawing/2014/main" val="51624251"/>
                    </a:ext>
                  </a:extLst>
                </a:gridCol>
                <a:gridCol w="809697">
                  <a:extLst>
                    <a:ext uri="{9D8B030D-6E8A-4147-A177-3AD203B41FA5}">
                      <a16:colId xmlns:a16="http://schemas.microsoft.com/office/drawing/2014/main" val="3655942202"/>
                    </a:ext>
                  </a:extLst>
                </a:gridCol>
              </a:tblGrid>
              <a:tr h="2158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DERECHOS DE PETICION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142793"/>
                  </a:ext>
                </a:extLst>
              </a:tr>
              <a:tr h="2158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GEST. EXITOSA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059970"/>
                  </a:ext>
                </a:extLst>
              </a:tr>
              <a:tr h="2158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INICIAR TRAMITE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55855"/>
                  </a:ext>
                </a:extLst>
              </a:tr>
              <a:tr h="2158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95481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245C9903-2612-9E1C-4058-F27EDEEC7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009" y="1814000"/>
            <a:ext cx="6748889" cy="4054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08EFD2666EA94780DF253F02826883" ma:contentTypeVersion="1" ma:contentTypeDescription="Crear nuevo documento." ma:contentTypeScope="" ma:versionID="168f8be40a328218a62edf64749dddb3">
  <xsd:schema xmlns:xsd="http://www.w3.org/2001/XMLSchema" xmlns:xs="http://www.w3.org/2001/XMLSchema" xmlns:p="http://schemas.microsoft.com/office/2006/metadata/properties" xmlns:ns2="59143445-a914-47c5-b368-e0e06f4b5a23" targetNamespace="http://schemas.microsoft.com/office/2006/metadata/properties" ma:root="true" ma:fieldsID="97fdb4729d34c1fb924a848f9c5737d3" ns2:_="">
    <xsd:import namespace="59143445-a914-47c5-b368-e0e06f4b5a23"/>
    <xsd:element name="properties">
      <xsd:complexType>
        <xsd:sequence>
          <xsd:element name="documentManagement">
            <xsd:complexType>
              <xsd:all>
                <xsd:element ref="ns2:Format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43445-a914-47c5-b368-e0e06f4b5a23" elementFormDefault="qualified">
    <xsd:import namespace="http://schemas.microsoft.com/office/2006/documentManagement/types"/>
    <xsd:import namespace="http://schemas.microsoft.com/office/infopath/2007/PartnerControls"/>
    <xsd:element name="Formato" ma:index="8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ato xmlns="59143445-a914-47c5-b368-e0e06f4b5a23">/Style%20Library/Images/ppt.svg</Formato>
  </documentManagement>
</p:properties>
</file>

<file path=customXml/itemProps1.xml><?xml version="1.0" encoding="utf-8"?>
<ds:datastoreItem xmlns:ds="http://schemas.openxmlformats.org/officeDocument/2006/customXml" ds:itemID="{F6C46026-6C72-4347-A8AA-49CB4CCE95EB}"/>
</file>

<file path=customXml/itemProps2.xml><?xml version="1.0" encoding="utf-8"?>
<ds:datastoreItem xmlns:ds="http://schemas.openxmlformats.org/officeDocument/2006/customXml" ds:itemID="{6305F47C-DE35-442B-BB9B-86BACC2738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3201FC-D335-406B-898C-835816888F86}">
  <ds:schemaRefs>
    <ds:schemaRef ds:uri="1f659858-9ceb-448c-9e5f-80df509cb4a9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dcdc7006-e4d1-4c89-a321-82483ec2c6b0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2258</Words>
  <Application>Microsoft Office PowerPoint</Application>
  <PresentationFormat>Panorámica</PresentationFormat>
  <Paragraphs>668</Paragraphs>
  <Slides>28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gestión segundo trimestre 2024</dc:title>
  <dc:creator>Clara Ines Steevens Cruz</dc:creator>
  <cp:lastModifiedBy>Relacion ciudadano</cp:lastModifiedBy>
  <cp:revision>48</cp:revision>
  <dcterms:created xsi:type="dcterms:W3CDTF">2024-04-10T16:51:10Z</dcterms:created>
  <dcterms:modified xsi:type="dcterms:W3CDTF">2024-07-10T16:18:11Z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0x010100BA08EFD2666EA94780DF253F02826883</vt:lpwstr>
  </property>
</Properties>
</file>